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812" r:id="rId1"/>
  </p:sldMasterIdLst>
  <p:notesMasterIdLst>
    <p:notesMasterId r:id="rId24"/>
  </p:notesMasterIdLst>
  <p:sldIdLst>
    <p:sldId id="258" r:id="rId2"/>
    <p:sldId id="383" r:id="rId3"/>
    <p:sldId id="384" r:id="rId4"/>
    <p:sldId id="385" r:id="rId5"/>
    <p:sldId id="386" r:id="rId6"/>
    <p:sldId id="387" r:id="rId7"/>
    <p:sldId id="388" r:id="rId8"/>
    <p:sldId id="389" r:id="rId9"/>
    <p:sldId id="390" r:id="rId10"/>
    <p:sldId id="391" r:id="rId11"/>
    <p:sldId id="392" r:id="rId12"/>
    <p:sldId id="393" r:id="rId13"/>
    <p:sldId id="394" r:id="rId14"/>
    <p:sldId id="395" r:id="rId15"/>
    <p:sldId id="396" r:id="rId16"/>
    <p:sldId id="397" r:id="rId17"/>
    <p:sldId id="398" r:id="rId18"/>
    <p:sldId id="399" r:id="rId19"/>
    <p:sldId id="400" r:id="rId20"/>
    <p:sldId id="380" r:id="rId21"/>
    <p:sldId id="416" r:id="rId22"/>
    <p:sldId id="418" r:id="rId23"/>
  </p:sldIdLst>
  <p:sldSz cx="9144000" cy="6858000" type="screen4x3"/>
  <p:notesSz cx="6858000" cy="9144000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48">
          <p15:clr>
            <a:srgbClr val="A4A3A4"/>
          </p15:clr>
        </p15:guide>
        <p15:guide id="2" orient="horz" pos="984">
          <p15:clr>
            <a:srgbClr val="A4A3A4"/>
          </p15:clr>
        </p15:guide>
        <p15:guide id="3" orient="horz" pos="1344">
          <p15:clr>
            <a:srgbClr val="A4A3A4"/>
          </p15:clr>
        </p15:guide>
        <p15:guide id="4" orient="horz" pos="4014">
          <p15:clr>
            <a:srgbClr val="A4A3A4"/>
          </p15:clr>
        </p15:guide>
        <p15:guide id="5" pos="2880">
          <p15:clr>
            <a:srgbClr val="A4A3A4"/>
          </p15:clr>
        </p15:guide>
        <p15:guide id="6" pos="294">
          <p15:clr>
            <a:srgbClr val="A4A3A4"/>
          </p15:clr>
        </p15:guide>
        <p15:guide id="7" pos="480">
          <p15:clr>
            <a:srgbClr val="A4A3A4"/>
          </p15:clr>
        </p15:guide>
        <p15:guide id="8" pos="5304">
          <p15:clr>
            <a:srgbClr val="A4A3A4"/>
          </p15:clr>
        </p15:guide>
        <p15:guide id="9" pos="90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7E5E1"/>
    <a:srgbClr val="E7B0A7"/>
    <a:srgbClr val="31859C"/>
    <a:srgbClr val="E8F4F8"/>
    <a:srgbClr val="CC0066"/>
    <a:srgbClr val="FF0000"/>
    <a:srgbClr val="9999FF"/>
    <a:srgbClr val="FFB3DB"/>
    <a:srgbClr val="FF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D083AE6-46FA-4A59-8FB0-9F97EB10719F}" styleName="밝은 스타일 3 - 강조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91EBBBCC-DAD2-459C-BE2E-F6DE35CF9A28}" styleName="어두운 스타일 2 - 강조 3/강조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D113A9D2-9D6B-4929-AA2D-F23B5EE8CBE7}" styleName="테마 스타일 2 - 강조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38B1855-1B75-4FBE-930C-398BA8C253C6}" styleName="테마 스타일 2 - 강조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B301B821-A1FF-4177-AEE7-76D212191A09}" styleName="보통 스타일 1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1FECB4D8-DB02-4DC6-A0A2-4F2EBAE1DC90}" styleName="보통 스타일 1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006" autoAdjust="0"/>
    <p:restoredTop sz="97826" autoAdjust="0"/>
  </p:normalViewPr>
  <p:slideViewPr>
    <p:cSldViewPr snapToGrid="0">
      <p:cViewPr varScale="1">
        <p:scale>
          <a:sx n="111" d="100"/>
          <a:sy n="111" d="100"/>
        </p:scale>
        <p:origin x="1710" y="102"/>
      </p:cViewPr>
      <p:guideLst>
        <p:guide orient="horz" pos="2148"/>
        <p:guide orient="horz" pos="984"/>
        <p:guide orient="horz" pos="1344"/>
        <p:guide orient="horz" pos="4014"/>
        <p:guide pos="2880"/>
        <p:guide pos="294"/>
        <p:guide pos="480"/>
        <p:guide pos="5304"/>
        <p:guide pos="906"/>
      </p:guideLst>
    </p:cSldViewPr>
  </p:slideViewPr>
  <p:outlineViewPr>
    <p:cViewPr>
      <p:scale>
        <a:sx n="33" d="100"/>
        <a:sy n="33" d="100"/>
      </p:scale>
      <p:origin x="0" y="1439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83" d="100"/>
          <a:sy n="83" d="100"/>
        </p:scale>
        <p:origin x="-3828" y="-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latin typeface="HY견고딕" pitchFamily="18" charset="-127"/>
                <a:ea typeface="HY견고딕" pitchFamily="18" charset="-127"/>
              </a:defRPr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latin typeface="HY견고딕" pitchFamily="18" charset="-127"/>
                <a:ea typeface="HY견고딕" pitchFamily="18" charset="-127"/>
              </a:defRPr>
            </a:lvl1pPr>
          </a:lstStyle>
          <a:p>
            <a:pPr>
              <a:defRPr/>
            </a:pPr>
            <a:fld id="{1787BAEB-545F-446E-B32F-255255A0FDB1}" type="datetimeFigureOut">
              <a:rPr lang="ko-KR" altLang="en-US" smtClean="0"/>
              <a:pPr>
                <a:defRPr/>
              </a:pPr>
              <a:t>2018-04-16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noProof="0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noProof="0" dirty="0" smtClean="0"/>
              <a:t>마스터 텍스트 스타일을 편집합니다</a:t>
            </a:r>
          </a:p>
          <a:p>
            <a:pPr lvl="1"/>
            <a:r>
              <a:rPr lang="ko-KR" altLang="en-US" noProof="0" dirty="0" smtClean="0"/>
              <a:t>둘째 수준</a:t>
            </a:r>
          </a:p>
          <a:p>
            <a:pPr lvl="2"/>
            <a:r>
              <a:rPr lang="ko-KR" altLang="en-US" noProof="0" dirty="0" smtClean="0"/>
              <a:t>셋째 수준</a:t>
            </a:r>
          </a:p>
          <a:p>
            <a:pPr lvl="3"/>
            <a:r>
              <a:rPr lang="ko-KR" altLang="en-US" noProof="0" dirty="0" smtClean="0"/>
              <a:t>넷째 수준</a:t>
            </a:r>
          </a:p>
          <a:p>
            <a:pPr lvl="4"/>
            <a:r>
              <a:rPr lang="ko-KR" altLang="en-US" noProof="0" dirty="0" smtClean="0"/>
              <a:t>다섯째 수준</a:t>
            </a:r>
            <a:endParaRPr lang="ko-KR" altLang="en-US" noProof="0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latin typeface="HY견고딕" pitchFamily="18" charset="-127"/>
                <a:ea typeface="HY견고딕" pitchFamily="18" charset="-127"/>
              </a:defRPr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latin typeface="HY견고딕" pitchFamily="18" charset="-127"/>
                <a:ea typeface="HY견고딕" pitchFamily="18" charset="-127"/>
              </a:defRPr>
            </a:lvl1pPr>
          </a:lstStyle>
          <a:p>
            <a:pPr>
              <a:defRPr/>
            </a:pPr>
            <a:fld id="{C4E7ABD8-815C-4934-86B4-B66B1907B52E}" type="slidenum">
              <a:rPr lang="ko-KR" altLang="en-US" smtClean="0"/>
              <a:pPr>
                <a:defRPr/>
              </a:pPr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7246337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HY견고딕" pitchFamily="18" charset="-127"/>
        <a:ea typeface="HY견고딕" pitchFamily="18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HY견고딕" pitchFamily="18" charset="-127"/>
        <a:ea typeface="HY견고딕" pitchFamily="18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HY견고딕" pitchFamily="18" charset="-127"/>
        <a:ea typeface="HY견고딕" pitchFamily="18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HY견고딕" pitchFamily="18" charset="-127"/>
        <a:ea typeface="HY견고딕" pitchFamily="18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HY견고딕" pitchFamily="18" charset="-127"/>
        <a:ea typeface="HY견고딕" pitchFamily="18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B139B2-D107-4A87-A731-55AEF9A8A785}" type="datetimeFigureOut">
              <a:rPr lang="ko-KR" altLang="en-US" smtClean="0"/>
              <a:pPr/>
              <a:t>2018-04-16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1778C-D872-4427-9AE8-A2648DCB89C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pic>
        <p:nvPicPr>
          <p:cNvPr id="9" name="그림 3" descr="045.pn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그림 6" descr="045.png"/>
          <p:cNvPicPr>
            <a:picLocks/>
          </p:cNvPicPr>
          <p:nvPr userDrawn="1"/>
        </p:nvPicPr>
        <p:blipFill>
          <a:blip r:embed="rId2" cstate="print">
            <a:duotone>
              <a:prstClr val="black"/>
              <a:srgbClr val="CC0066">
                <a:tint val="45000"/>
                <a:satMod val="400000"/>
              </a:srgbClr>
            </a:duotone>
            <a:lum bright="20000"/>
          </a:blip>
          <a:srcRect l="6693" t="31496" r="6299" b="49344"/>
          <a:stretch>
            <a:fillRect/>
          </a:stretch>
        </p:blipFill>
        <p:spPr bwMode="auto">
          <a:xfrm>
            <a:off x="610852" y="2150955"/>
            <a:ext cx="8115132" cy="136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단계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텍스트 개체 틀 20"/>
          <p:cNvSpPr>
            <a:spLocks noGrp="1"/>
          </p:cNvSpPr>
          <p:nvPr>
            <p:ph type="body" sz="quarter" idx="10"/>
          </p:nvPr>
        </p:nvSpPr>
        <p:spPr>
          <a:xfrm>
            <a:off x="0" y="7784"/>
            <a:ext cx="7380312" cy="724850"/>
          </a:xfrm>
          <a:prstGeom prst="rect">
            <a:avLst/>
          </a:prstGeom>
          <a:noFill/>
        </p:spPr>
        <p:txBody>
          <a:bodyPr wrap="square" lIns="216000" tIns="169200" rIns="0" bIns="0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lvl1pPr marL="857250" indent="-857250" algn="l" defTabSz="914400" rtl="0" eaLnBrk="1" latinLnBrk="1" hangingPunct="1">
              <a:buFont typeface="+mj-lt"/>
              <a:buAutoNum type="romanUcPeriod"/>
              <a:defRPr lang="ko-KR" altLang="en-US" sz="3600" kern="1200" spc="-18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1pPr>
            <a:lvl2pPr marL="404813" indent="-404813" algn="l" defTabSz="914400" rtl="0" eaLnBrk="1" latinLnBrk="1" hangingPunct="1">
              <a:buFont typeface="+mj-lt"/>
              <a:buAutoNum type="romanUcPeriod"/>
              <a:defRPr lang="ko-KR" altLang="en-US" sz="3600" kern="1200" spc="-18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2pPr>
            <a:lvl3pPr marL="404813" indent="-404813" algn="l" defTabSz="914400" rtl="0" eaLnBrk="1" latinLnBrk="1" hangingPunct="1">
              <a:buFont typeface="+mj-lt"/>
              <a:buAutoNum type="romanUcPeriod"/>
              <a:defRPr lang="ko-KR" altLang="en-US" sz="3600" kern="1200" spc="-18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3pPr>
            <a:lvl4pPr marL="404813" indent="-404813" algn="l" defTabSz="914400" rtl="0" eaLnBrk="1" latinLnBrk="1" hangingPunct="1">
              <a:buFont typeface="+mj-lt"/>
              <a:buAutoNum type="romanUcPeriod"/>
              <a:defRPr lang="ko-KR" altLang="en-US" sz="3600" kern="1200" spc="-18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4pPr>
            <a:lvl5pPr marL="404813" indent="-404813" algn="l" defTabSz="914400" rtl="0" eaLnBrk="1" latinLnBrk="1" hangingPunct="1">
              <a:buFont typeface="+mj-lt"/>
              <a:buAutoNum type="romanUcPeriod"/>
              <a:defRPr lang="ko-KR" altLang="en-US" sz="3600" kern="1200" spc="-18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50" name="텍스트 개체 틀 49"/>
          <p:cNvSpPr>
            <a:spLocks noGrp="1"/>
          </p:cNvSpPr>
          <p:nvPr>
            <p:ph type="body" sz="quarter" idx="13"/>
          </p:nvPr>
        </p:nvSpPr>
        <p:spPr>
          <a:xfrm>
            <a:off x="0" y="943888"/>
            <a:ext cx="8675688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lvl1pPr marL="266700" indent="95250" algn="l" defTabSz="914400" rtl="0" eaLnBrk="1" latinLnBrk="1" hangingPunct="1">
              <a:buFont typeface="+mj-lt"/>
              <a:buAutoNum type="arabicPeriod"/>
              <a:defRPr lang="ko-KR" altLang="en-US" sz="2800" b="0" kern="1200" spc="-18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1pPr>
            <a:lvl2pPr marL="266700" indent="95250" algn="l" defTabSz="914400" rtl="0" eaLnBrk="1" latinLnBrk="1" hangingPunct="1">
              <a:defRPr lang="ko-KR" altLang="en-US" sz="2800" b="0" kern="1200" spc="-18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2pPr>
            <a:lvl3pPr marL="266700" indent="95250" algn="l" defTabSz="914400" rtl="0" eaLnBrk="1" latinLnBrk="1" hangingPunct="1">
              <a:defRPr lang="ko-KR" altLang="en-US" sz="2800" b="0" kern="1200" spc="-18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3pPr>
            <a:lvl4pPr marL="266700" indent="95250" algn="l" defTabSz="914400" rtl="0" eaLnBrk="1" latinLnBrk="1" hangingPunct="1">
              <a:defRPr lang="ko-KR" altLang="en-US" sz="2800" b="0" kern="1200" spc="-18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4pPr>
            <a:lvl5pPr marL="266700" indent="95250" algn="l" defTabSz="914400" rtl="0" eaLnBrk="1" latinLnBrk="1" hangingPunct="1">
              <a:defRPr lang="ko-KR" altLang="en-US" sz="2800" b="0" kern="1200" spc="-18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8" name="텍스트 개체 틀 51"/>
          <p:cNvSpPr>
            <a:spLocks noGrp="1"/>
          </p:cNvSpPr>
          <p:nvPr>
            <p:ph type="body" sz="quarter" idx="14"/>
          </p:nvPr>
        </p:nvSpPr>
        <p:spPr>
          <a:xfrm>
            <a:off x="469216" y="1519238"/>
            <a:ext cx="8207240" cy="47705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lvl1pPr marL="361950" indent="-361950" algn="l" defTabSz="914400" rtl="0" eaLnBrk="1" latinLnBrk="1" hangingPunct="1">
              <a:buFont typeface="+mj-lt"/>
              <a:buAutoNum type="arabicParenR"/>
              <a:defRPr lang="ko-KR" altLang="en-US" sz="2500" kern="1200" spc="-7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1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9" name="직사각형 8"/>
          <p:cNvSpPr/>
          <p:nvPr userDrawn="1"/>
        </p:nvSpPr>
        <p:spPr>
          <a:xfrm>
            <a:off x="0" y="140186"/>
            <a:ext cx="8999939" cy="62998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B139B2-D107-4A87-A731-55AEF9A8A785}" type="datetimeFigureOut">
              <a:rPr lang="ko-KR" altLang="en-US" smtClean="0"/>
              <a:pPr/>
              <a:t>2018-04-16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1778C-D872-4427-9AE8-A2648DCB89C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8" name="직사각형 7"/>
          <p:cNvSpPr/>
          <p:nvPr userDrawn="1"/>
        </p:nvSpPr>
        <p:spPr>
          <a:xfrm>
            <a:off x="0" y="140186"/>
            <a:ext cx="8999939" cy="62998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B139B2-D107-4A87-A731-55AEF9A8A785}" type="datetimeFigureOut">
              <a:rPr lang="ko-KR" altLang="en-US" smtClean="0"/>
              <a:pPr/>
              <a:t>2018-04-16</a:t>
            </a:fld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1778C-D872-4427-9AE8-A2648DCB89C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7" name="직사각형 6"/>
          <p:cNvSpPr/>
          <p:nvPr userDrawn="1"/>
        </p:nvSpPr>
        <p:spPr>
          <a:xfrm>
            <a:off x="0" y="140186"/>
            <a:ext cx="8999939" cy="62998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B139B2-D107-4A87-A731-55AEF9A8A785}" type="datetimeFigureOut">
              <a:rPr lang="ko-KR" altLang="en-US" smtClean="0"/>
              <a:pPr/>
              <a:t>2018-04-16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81778C-D872-4427-9AE8-A2648DCB89C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pic>
        <p:nvPicPr>
          <p:cNvPr id="7" name="그림 2" descr="기술가정_내지.png"/>
          <p:cNvPicPr>
            <a:picLocks noChangeAspect="1"/>
          </p:cNvPicPr>
          <p:nvPr userDrawn="1"/>
        </p:nvPicPr>
        <p:blipFill>
          <a:blip r:embed="rId6" cstate="print"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그림 2" descr="기술가정_내지.png"/>
          <p:cNvPicPr>
            <a:picLocks noChangeAspect="1"/>
          </p:cNvPicPr>
          <p:nvPr userDrawn="1"/>
        </p:nvPicPr>
        <p:blipFill>
          <a:blip r:embed="rId6" cstate="print">
            <a:duotone>
              <a:prstClr val="black"/>
              <a:srgbClr val="CC0066">
                <a:tint val="45000"/>
                <a:satMod val="400000"/>
              </a:srgbClr>
            </a:duotone>
            <a:lum bright="20000"/>
          </a:blip>
          <a:srcRect t="2100" r="1575" b="88714"/>
          <a:stretch>
            <a:fillRect/>
          </a:stretch>
        </p:blipFill>
        <p:spPr bwMode="auto">
          <a:xfrm>
            <a:off x="0" y="140186"/>
            <a:ext cx="8999939" cy="629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직사각형 8"/>
          <p:cNvSpPr/>
          <p:nvPr userDrawn="1"/>
        </p:nvSpPr>
        <p:spPr>
          <a:xfrm>
            <a:off x="0" y="140186"/>
            <a:ext cx="8999939" cy="62998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813" r:id="rId1"/>
    <p:sldLayoutId id="2147484820" r:id="rId2"/>
    <p:sldLayoutId id="2147484814" r:id="rId3"/>
    <p:sldLayoutId id="2147484819" r:id="rId4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HY견고딕" pitchFamily="18" charset="-127"/>
          <a:ea typeface="HY견고딕" pitchFamily="18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HY견고딕" pitchFamily="18" charset="-127"/>
          <a:ea typeface="HY견고딕" pitchFamily="18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HY견고딕" pitchFamily="18" charset="-127"/>
          <a:ea typeface="HY견고딕" pitchFamily="18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HY견고딕" pitchFamily="18" charset="-127"/>
          <a:ea typeface="HY견고딕" pitchFamily="18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HY견고딕" pitchFamily="18" charset="-127"/>
          <a:ea typeface="HY견고딕" pitchFamily="18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HY견고딕" pitchFamily="18" charset="-127"/>
          <a:ea typeface="HY견고딕" pitchFamily="18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emf"/><Relationship Id="rId4" Type="http://schemas.openxmlformats.org/officeDocument/2006/relationships/image" Target="../media/image24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부제목 9"/>
          <p:cNvSpPr>
            <a:spLocks noGrp="1"/>
          </p:cNvSpPr>
          <p:nvPr>
            <p:ph type="subTitle" idx="1"/>
          </p:nvPr>
        </p:nvSpPr>
        <p:spPr>
          <a:xfrm>
            <a:off x="841965" y="3801533"/>
            <a:ext cx="7374468" cy="753533"/>
          </a:xfrm>
        </p:spPr>
        <p:txBody>
          <a:bodyPr/>
          <a:lstStyle/>
          <a:p>
            <a:pPr>
              <a:defRPr/>
            </a:pPr>
            <a:r>
              <a:rPr lang="en-US" altLang="ko-KR" sz="4000" spc="0" dirty="0" smtClean="0">
                <a:solidFill>
                  <a:schemeClr val="tx1"/>
                </a:solidFill>
              </a:rPr>
              <a:t>02. </a:t>
            </a:r>
            <a:r>
              <a:rPr lang="ko-KR" altLang="en-US" sz="4000" dirty="0" smtClean="0">
                <a:solidFill>
                  <a:schemeClr val="tx1"/>
                </a:solidFill>
              </a:rPr>
              <a:t>제품의 표준화</a:t>
            </a:r>
            <a:endParaRPr sz="4000" spc="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4294967295"/>
          </p:nvPr>
        </p:nvSpPr>
        <p:spPr>
          <a:xfrm>
            <a:off x="1328799" y="4738158"/>
            <a:ext cx="6400800" cy="554038"/>
          </a:xfrm>
        </p:spPr>
        <p:txBody>
          <a:bodyPr>
            <a:noAutofit/>
          </a:bodyPr>
          <a:lstStyle/>
          <a:p>
            <a:pPr marL="0" indent="0" algn="ctr">
              <a:buNone/>
              <a:defRPr/>
            </a:pPr>
            <a:r>
              <a:rPr lang="en-US" altLang="ko-KR" dirty="0" smtClean="0">
                <a:solidFill>
                  <a:srgbClr val="FF3300"/>
                </a:solidFill>
                <a:latin typeface="HY동녘B" pitchFamily="18" charset="-127"/>
                <a:ea typeface="HY동녘B" pitchFamily="18" charset="-127"/>
              </a:rPr>
              <a:t>2-1</a:t>
            </a:r>
            <a:r>
              <a:rPr lang="en-US" altLang="ko-KR" dirty="0" smtClean="0">
                <a:solidFill>
                  <a:srgbClr val="FF3300"/>
                </a:solidFill>
                <a:latin typeface="HY동녘B" pitchFamily="18" charset="-127"/>
                <a:ea typeface="HY동녘B" pitchFamily="18" charset="-127"/>
              </a:rPr>
              <a:t>. </a:t>
            </a:r>
            <a:r>
              <a:rPr lang="ko-KR" altLang="en-US" dirty="0" smtClean="0">
                <a:solidFill>
                  <a:srgbClr val="FF3300"/>
                </a:solidFill>
                <a:latin typeface="HY동녘B" pitchFamily="18" charset="-127"/>
                <a:ea typeface="HY동녘B" pitchFamily="18" charset="-127"/>
              </a:rPr>
              <a:t>표준화의 정의 및 효과</a:t>
            </a:r>
            <a:endParaRPr lang="ko-KR" altLang="en-US" dirty="0">
              <a:solidFill>
                <a:srgbClr val="FF3300"/>
              </a:solidFill>
              <a:latin typeface="HY동녘B" pitchFamily="18" charset="-127"/>
              <a:ea typeface="HY동녘B" pitchFamily="18" charset="-127"/>
            </a:endParaRPr>
          </a:p>
        </p:txBody>
      </p:sp>
      <p:sp>
        <p:nvSpPr>
          <p:cNvPr id="6" name="제목 8"/>
          <p:cNvSpPr txBox="1">
            <a:spLocks/>
          </p:cNvSpPr>
          <p:nvPr/>
        </p:nvSpPr>
        <p:spPr>
          <a:xfrm>
            <a:off x="-36977" y="2310333"/>
            <a:ext cx="9132353" cy="92333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indent="-414338" algn="ctr" fontAlgn="auto">
              <a:spcAft>
                <a:spcPts val="0"/>
              </a:spcAft>
              <a:defRPr/>
            </a:pPr>
            <a:r>
              <a:rPr kumimoji="0" lang="en-US" altLang="ko-KR" sz="6000" b="1" dirty="0" smtClean="0">
                <a:solidFill>
                  <a:schemeClr val="bg1"/>
                </a:solidFill>
                <a:effectLst>
                  <a:innerShdw blurRad="50800">
                    <a:prstClr val="black"/>
                  </a:innerShdw>
                </a:effectLst>
                <a:latin typeface="HY견명조" pitchFamily="18" charset="-127"/>
                <a:ea typeface="HY견명조" pitchFamily="18" charset="-127"/>
              </a:rPr>
              <a:t>Ⅱ</a:t>
            </a:r>
            <a:r>
              <a:rPr kumimoji="0" lang="en-US" altLang="ko-KR" sz="6000" dirty="0" smtClean="0">
                <a:solidFill>
                  <a:schemeClr val="bg1"/>
                </a:solidFill>
                <a:effectLst>
                  <a:innerShdw blurRad="50800">
                    <a:prstClr val="black"/>
                  </a:innerShdw>
                </a:effectLst>
                <a:latin typeface="HY견고딕" pitchFamily="18" charset="-127"/>
                <a:ea typeface="HY견고딕" pitchFamily="18" charset="-127"/>
              </a:rPr>
              <a:t>.</a:t>
            </a:r>
            <a:r>
              <a:rPr kumimoji="0" lang="en-US" altLang="ko-KR" sz="4000" dirty="0" smtClean="0">
                <a:solidFill>
                  <a:schemeClr val="bg1"/>
                </a:solidFill>
                <a:effectLst>
                  <a:innerShdw blurRad="50800">
                    <a:prstClr val="black"/>
                  </a:innerShdw>
                </a:effectLst>
                <a:latin typeface="HY견고딕" pitchFamily="18" charset="-127"/>
                <a:ea typeface="HY견고딕" pitchFamily="18" charset="-127"/>
              </a:rPr>
              <a:t> </a:t>
            </a:r>
            <a:r>
              <a:rPr kumimoji="0" lang="ko-KR" altLang="en-US" sz="5400" dirty="0" smtClean="0">
                <a:solidFill>
                  <a:schemeClr val="bg1"/>
                </a:solidFill>
                <a:effectLst>
                  <a:innerShdw blurRad="50800">
                    <a:prstClr val="black"/>
                  </a:innerShdw>
                </a:effectLst>
                <a:latin typeface="HY견고딕" pitchFamily="18" charset="-127"/>
                <a:ea typeface="HY견고딕" pitchFamily="18" charset="-127"/>
              </a:rPr>
              <a:t>제품의 생산</a:t>
            </a:r>
            <a:endParaRPr kumimoji="0" lang="ko-KR" altLang="en-US" sz="5400" dirty="0">
              <a:solidFill>
                <a:schemeClr val="bg1"/>
              </a:solidFill>
              <a:effectLst>
                <a:innerShdw blurRad="50800">
                  <a:prstClr val="black"/>
                </a:innerShdw>
              </a:effectLst>
              <a:latin typeface="HY견고딕" pitchFamily="18" charset="-127"/>
              <a:ea typeface="HY견고딕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텍스트 개체 틀 18"/>
          <p:cNvSpPr txBox="1">
            <a:spLocks/>
          </p:cNvSpPr>
          <p:nvPr/>
        </p:nvSpPr>
        <p:spPr>
          <a:xfrm>
            <a:off x="0" y="7784"/>
            <a:ext cx="7380312" cy="724850"/>
          </a:xfrm>
          <a:prstGeom prst="rect">
            <a:avLst/>
          </a:prstGeom>
          <a:noFill/>
        </p:spPr>
        <p:txBody>
          <a:bodyPr wrap="square" lIns="216000" tIns="169200" rIns="0" bIns="0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marL="444500" lvl="0" indent="-444500" fontAlgn="auto">
              <a:spcBef>
                <a:spcPct val="20000"/>
              </a:spcBef>
              <a:spcAft>
                <a:spcPts val="0"/>
              </a:spcAft>
              <a:tabLst>
                <a:tab pos="444500" algn="l"/>
              </a:tabLst>
              <a:defRPr/>
            </a:pPr>
            <a:r>
              <a:rPr kumimoji="0" lang="en-US" altLang="ko-KR" sz="3600" dirty="0" smtClean="0">
                <a:solidFill>
                  <a:sysClr val="window" lastClr="FFFFFF"/>
                </a:solidFill>
                <a:latin typeface="HY견고딕" pitchFamily="18" charset="-127"/>
                <a:ea typeface="HY견고딕" pitchFamily="18" charset="-127"/>
              </a:rPr>
              <a:t>2-2. </a:t>
            </a:r>
            <a:r>
              <a:rPr kumimoji="0" lang="ko-KR" altLang="en-US" sz="3600" dirty="0" smtClean="0">
                <a:solidFill>
                  <a:sysClr val="window" lastClr="FFFFFF"/>
                </a:solidFill>
                <a:latin typeface="HY견고딕" pitchFamily="18" charset="-127"/>
                <a:ea typeface="HY견고딕" pitchFamily="18" charset="-127"/>
              </a:rPr>
              <a:t>표준의 분류</a:t>
            </a:r>
          </a:p>
        </p:txBody>
      </p:sp>
      <p:sp>
        <p:nvSpPr>
          <p:cNvPr id="14" name="텍스트 개체 틀 13"/>
          <p:cNvSpPr>
            <a:spLocks noGrp="1"/>
          </p:cNvSpPr>
          <p:nvPr>
            <p:ph type="body" sz="quarter" idx="4294967295"/>
          </p:nvPr>
        </p:nvSpPr>
        <p:spPr>
          <a:xfrm>
            <a:off x="8172450" y="488865"/>
            <a:ext cx="720030" cy="215478"/>
          </a:xfrm>
        </p:spPr>
        <p:txBody>
          <a:bodyPr>
            <a:normAutofit fontScale="25000" lnSpcReduction="20000"/>
          </a:bodyPr>
          <a:lstStyle/>
          <a:p>
            <a:pPr lvl="0"/>
            <a:r>
              <a:rPr lang="en-US" altLang="ko-KR" b="1" dirty="0" smtClean="0">
                <a:solidFill>
                  <a:sysClr val="windowText" lastClr="000000"/>
                </a:solidFill>
              </a:rPr>
              <a:t>76</a:t>
            </a:r>
            <a:r>
              <a:rPr lang="ko-KR" altLang="en-US" dirty="0" smtClean="0">
                <a:solidFill>
                  <a:sysClr val="windowText" lastClr="000000"/>
                </a:solidFill>
              </a:rPr>
              <a:t>쪽</a:t>
            </a:r>
            <a:endParaRPr lang="ko-KR" altLang="en-US" dirty="0">
              <a:solidFill>
                <a:sysClr val="windowText" lastClr="000000"/>
              </a:solidFill>
            </a:endParaRPr>
          </a:p>
          <a:p>
            <a:endParaRPr lang="ko-KR" altLang="en-US" dirty="0"/>
          </a:p>
        </p:txBody>
      </p:sp>
      <p:sp>
        <p:nvSpPr>
          <p:cNvPr id="19" name="텍스트 개체 틀 20"/>
          <p:cNvSpPr>
            <a:spLocks noGrp="1"/>
          </p:cNvSpPr>
          <p:nvPr>
            <p:ph type="body" sz="quarter" idx="13"/>
          </p:nvPr>
        </p:nvSpPr>
        <p:spPr>
          <a:xfrm>
            <a:off x="0" y="943888"/>
            <a:ext cx="8675688" cy="430887"/>
          </a:xfrm>
        </p:spPr>
        <p:txBody>
          <a:bodyPr/>
          <a:lstStyle/>
          <a:p>
            <a:pPr>
              <a:buNone/>
              <a:defRPr/>
            </a:pPr>
            <a:r>
              <a:rPr lang="ko-KR" altLang="en-US" spc="0" smtClean="0">
                <a:solidFill>
                  <a:srgbClr val="D84E28"/>
                </a:solidFill>
              </a:rPr>
              <a:t>대표적인</a:t>
            </a:r>
            <a:r>
              <a:rPr lang="en-US" altLang="ko-KR" spc="0" smtClean="0">
                <a:solidFill>
                  <a:srgbClr val="D84E28"/>
                </a:solidFill>
              </a:rPr>
              <a:t> </a:t>
            </a:r>
            <a:r>
              <a:rPr lang="ko-KR" altLang="en-US" spc="0" smtClean="0">
                <a:solidFill>
                  <a:srgbClr val="D84E28"/>
                </a:solidFill>
              </a:rPr>
              <a:t>국제 </a:t>
            </a:r>
            <a:r>
              <a:rPr lang="ko-KR" altLang="en-US" spc="0" dirty="0" smtClean="0">
                <a:solidFill>
                  <a:srgbClr val="D84E28"/>
                </a:solidFill>
              </a:rPr>
              <a:t>표준</a:t>
            </a:r>
            <a:endParaRPr lang="ko-KR" altLang="en-US" spc="0" dirty="0">
              <a:solidFill>
                <a:srgbClr val="D84E28"/>
              </a:solidFill>
            </a:endParaRPr>
          </a:p>
        </p:txBody>
      </p:sp>
      <p:sp>
        <p:nvSpPr>
          <p:cNvPr id="10" name="슬라이드 번호 개체 틀 1"/>
          <p:cNvSpPr txBox="1">
            <a:spLocks/>
          </p:cNvSpPr>
          <p:nvPr/>
        </p:nvSpPr>
        <p:spPr>
          <a:xfrm>
            <a:off x="70104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1C38FD2-3E40-4951-B517-55F52472B3F8}" type="slidenum">
              <a:rPr kumimoji="1" lang="en-GB" altLang="ko-KR" sz="1200" b="1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n-cs"/>
              </a:rPr>
              <a:pPr marL="0" marR="0" lvl="0" indent="0" algn="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1" lang="en-GB" altLang="ko-KR" sz="1200" b="1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굴림" pitchFamily="50" charset="-127"/>
              <a:ea typeface="굴림" pitchFamily="50" charset="-127"/>
              <a:cs typeface="+mn-cs"/>
            </a:endParaRPr>
          </a:p>
        </p:txBody>
      </p:sp>
      <p:sp>
        <p:nvSpPr>
          <p:cNvPr id="16" name="TextBox 15"/>
          <p:cNvSpPr txBox="1">
            <a:spLocks noChangeArrowheads="1"/>
          </p:cNvSpPr>
          <p:nvPr/>
        </p:nvSpPr>
        <p:spPr bwMode="auto">
          <a:xfrm>
            <a:off x="450670" y="1700760"/>
            <a:ext cx="7858125" cy="341632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fontAlgn="auto" latinLnBrk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l"/>
              <a:defRPr/>
            </a:pPr>
            <a:r>
              <a:rPr kumimoji="0" lang="en-US" altLang="ko-KR" sz="1800" kern="0" dirty="0" smtClean="0">
                <a:solidFill>
                  <a:schemeClr val="tx2">
                    <a:lumMod val="75000"/>
                  </a:schemeClr>
                </a:solidFill>
                <a:latin typeface="HY견고딕" pitchFamily="18" charset="-127"/>
                <a:ea typeface="HY견고딕" pitchFamily="18" charset="-127"/>
              </a:rPr>
              <a:t> ISO</a:t>
            </a:r>
            <a:r>
              <a:rPr kumimoji="0" lang="ko-KR" altLang="en-US" sz="1800" kern="0" dirty="0" smtClean="0">
                <a:solidFill>
                  <a:schemeClr val="tx2">
                    <a:lumMod val="75000"/>
                  </a:schemeClr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kumimoji="0" lang="en-US" altLang="ko-KR" sz="1800" kern="0" dirty="0" smtClean="0">
                <a:solidFill>
                  <a:schemeClr val="tx2">
                    <a:lumMod val="75000"/>
                  </a:schemeClr>
                </a:solidFill>
                <a:latin typeface="HY견고딕" pitchFamily="18" charset="-127"/>
                <a:ea typeface="HY견고딕" pitchFamily="18" charset="-127"/>
              </a:rPr>
              <a:t>9000 : </a:t>
            </a:r>
            <a:r>
              <a:rPr kumimoji="0" lang="ko-KR" altLang="en-US" sz="1800" kern="0" dirty="0" smtClean="0">
                <a:solidFill>
                  <a:schemeClr val="tx2">
                    <a:lumMod val="75000"/>
                  </a:schemeClr>
                </a:solidFill>
                <a:latin typeface="HY견고딕" pitchFamily="18" charset="-127"/>
                <a:ea typeface="HY견고딕" pitchFamily="18" charset="-127"/>
              </a:rPr>
              <a:t>품질</a:t>
            </a:r>
            <a:r>
              <a:rPr kumimoji="0" lang="en-US" altLang="ko-KR" sz="1800" kern="0" dirty="0" smtClean="0">
                <a:solidFill>
                  <a:schemeClr val="tx2">
                    <a:lumMod val="75000"/>
                  </a:schemeClr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kumimoji="0" lang="ko-KR" altLang="en-US" sz="1800" kern="0" dirty="0" smtClean="0">
                <a:solidFill>
                  <a:schemeClr val="tx2">
                    <a:lumMod val="75000"/>
                  </a:schemeClr>
                </a:solidFill>
                <a:latin typeface="HY견고딕" pitchFamily="18" charset="-127"/>
                <a:ea typeface="HY견고딕" pitchFamily="18" charset="-127"/>
              </a:rPr>
              <a:t>관리 및 품질 보증에 관한 국제 규격 인증</a:t>
            </a:r>
            <a:endParaRPr kumimoji="0" lang="en-US" altLang="ko-KR" sz="1800" kern="0" dirty="0" smtClean="0">
              <a:solidFill>
                <a:schemeClr val="tx2">
                  <a:lumMod val="75000"/>
                </a:schemeClr>
              </a:solidFill>
              <a:latin typeface="HY견고딕" pitchFamily="18" charset="-127"/>
              <a:ea typeface="HY견고딕" pitchFamily="18" charset="-127"/>
            </a:endParaRPr>
          </a:p>
          <a:p>
            <a:pPr marL="742950" lvl="1" indent="-285750" fontAlgn="auto" latinLnBrk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kumimoji="0" lang="en-US" altLang="ko-KR" kern="0" dirty="0" smtClean="0">
                <a:solidFill>
                  <a:schemeClr val="tx2">
                    <a:lumMod val="75000"/>
                  </a:schemeClr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kumimoji="0" lang="ko-KR" altLang="en-US" kern="0" dirty="0" smtClean="0">
                <a:solidFill>
                  <a:schemeClr val="tx2">
                    <a:lumMod val="75000"/>
                  </a:schemeClr>
                </a:solidFill>
                <a:latin typeface="HY견고딕" pitchFamily="18" charset="-127"/>
                <a:ea typeface="HY견고딕" pitchFamily="18" charset="-127"/>
              </a:rPr>
              <a:t>품질경영시스템</a:t>
            </a:r>
            <a:r>
              <a:rPr kumimoji="0" lang="en-US" altLang="ko-KR" kern="0" dirty="0" smtClean="0">
                <a:solidFill>
                  <a:schemeClr val="tx2">
                    <a:lumMod val="75000"/>
                  </a:schemeClr>
                </a:solidFill>
                <a:latin typeface="HY견고딕" pitchFamily="18" charset="-127"/>
                <a:ea typeface="HY견고딕" pitchFamily="18" charset="-127"/>
              </a:rPr>
              <a:t>, </a:t>
            </a:r>
            <a:r>
              <a:rPr kumimoji="0" lang="ko-KR" altLang="en-US" kern="0" dirty="0" smtClean="0">
                <a:solidFill>
                  <a:schemeClr val="tx2">
                    <a:lumMod val="75000"/>
                  </a:schemeClr>
                </a:solidFill>
                <a:latin typeface="HY견고딕" pitchFamily="18" charset="-127"/>
                <a:ea typeface="HY견고딕" pitchFamily="18" charset="-127"/>
              </a:rPr>
              <a:t>품질관리보증</a:t>
            </a:r>
            <a:endParaRPr kumimoji="0" lang="en-US" altLang="ko-KR" kern="0" dirty="0" smtClean="0">
              <a:solidFill>
                <a:schemeClr val="tx2">
                  <a:lumMod val="75000"/>
                </a:schemeClr>
              </a:solidFill>
              <a:latin typeface="HY견고딕" pitchFamily="18" charset="-127"/>
              <a:ea typeface="HY견고딕" pitchFamily="18" charset="-127"/>
            </a:endParaRPr>
          </a:p>
          <a:p>
            <a:pPr fontAlgn="auto" latinLnBrk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l"/>
              <a:defRPr/>
            </a:pPr>
            <a:r>
              <a:rPr kumimoji="0" lang="en-US" altLang="ko-KR" sz="1800" kern="0" dirty="0" smtClean="0">
                <a:solidFill>
                  <a:schemeClr val="tx2">
                    <a:lumMod val="75000"/>
                  </a:schemeClr>
                </a:solidFill>
                <a:latin typeface="HY견고딕" pitchFamily="18" charset="-127"/>
                <a:ea typeface="HY견고딕" pitchFamily="18" charset="-127"/>
              </a:rPr>
              <a:t> ISO</a:t>
            </a:r>
            <a:r>
              <a:rPr kumimoji="0" lang="ko-KR" altLang="en-US" sz="1800" kern="0" dirty="0" smtClean="0">
                <a:solidFill>
                  <a:schemeClr val="tx2">
                    <a:lumMod val="75000"/>
                  </a:schemeClr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kumimoji="0" lang="en-US" altLang="ko-KR" sz="1800" kern="0" dirty="0" smtClean="0">
                <a:solidFill>
                  <a:schemeClr val="tx2">
                    <a:lumMod val="75000"/>
                  </a:schemeClr>
                </a:solidFill>
                <a:latin typeface="HY견고딕" pitchFamily="18" charset="-127"/>
                <a:ea typeface="HY견고딕" pitchFamily="18" charset="-127"/>
              </a:rPr>
              <a:t>14000 : </a:t>
            </a:r>
            <a:r>
              <a:rPr kumimoji="0" lang="ko-KR" altLang="en-US" sz="1800" kern="0" dirty="0" smtClean="0">
                <a:solidFill>
                  <a:schemeClr val="tx2">
                    <a:lumMod val="75000"/>
                  </a:schemeClr>
                </a:solidFill>
                <a:latin typeface="HY견고딕" pitchFamily="18" charset="-127"/>
                <a:ea typeface="HY견고딕" pitchFamily="18" charset="-127"/>
              </a:rPr>
              <a:t>기업의</a:t>
            </a:r>
            <a:r>
              <a:rPr kumimoji="0" lang="en-US" altLang="ko-KR" sz="1800" kern="0" dirty="0" smtClean="0">
                <a:solidFill>
                  <a:schemeClr val="tx2">
                    <a:lumMod val="75000"/>
                  </a:schemeClr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kumimoji="0" lang="ko-KR" altLang="en-US" sz="1800" kern="0" dirty="0" smtClean="0">
                <a:solidFill>
                  <a:schemeClr val="tx2">
                    <a:lumMod val="75000"/>
                  </a:schemeClr>
                </a:solidFill>
                <a:latin typeface="HY견고딕" pitchFamily="18" charset="-127"/>
                <a:ea typeface="HY견고딕" pitchFamily="18" charset="-127"/>
              </a:rPr>
              <a:t>환경경영체제를 평가하여 국제 </a:t>
            </a:r>
            <a:r>
              <a:rPr kumimoji="0" lang="ko-KR" altLang="en-US" sz="1800" kern="0" dirty="0" err="1" smtClean="0">
                <a:solidFill>
                  <a:schemeClr val="tx2">
                    <a:lumMod val="75000"/>
                  </a:schemeClr>
                </a:solidFill>
                <a:latin typeface="HY견고딕" pitchFamily="18" charset="-127"/>
                <a:ea typeface="HY견고딕" pitchFamily="18" charset="-127"/>
              </a:rPr>
              <a:t>규격임을</a:t>
            </a:r>
            <a:r>
              <a:rPr kumimoji="0" lang="ko-KR" altLang="en-US" sz="1800" kern="0" dirty="0" smtClean="0">
                <a:solidFill>
                  <a:schemeClr val="tx2">
                    <a:lumMod val="75000"/>
                  </a:schemeClr>
                </a:solidFill>
                <a:latin typeface="HY견고딕" pitchFamily="18" charset="-127"/>
                <a:ea typeface="HY견고딕" pitchFamily="18" charset="-127"/>
              </a:rPr>
              <a:t> 인증</a:t>
            </a:r>
            <a:endParaRPr kumimoji="0" lang="en-US" altLang="ko-KR" sz="1800" kern="0" dirty="0" smtClean="0">
              <a:solidFill>
                <a:schemeClr val="tx2">
                  <a:lumMod val="75000"/>
                </a:schemeClr>
              </a:solidFill>
              <a:latin typeface="HY견고딕" pitchFamily="18" charset="-127"/>
              <a:ea typeface="HY견고딕" pitchFamily="18" charset="-127"/>
            </a:endParaRPr>
          </a:p>
          <a:p>
            <a:pPr marL="742950" lvl="1" indent="-285750" fontAlgn="auto" latinLnBrk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kumimoji="0" lang="ko-KR" altLang="en-US" kern="0" dirty="0" smtClean="0">
                <a:solidFill>
                  <a:schemeClr val="tx2">
                    <a:lumMod val="75000"/>
                  </a:schemeClr>
                </a:solidFill>
                <a:latin typeface="HY견고딕" pitchFamily="18" charset="-127"/>
                <a:ea typeface="HY견고딕" pitchFamily="18" charset="-127"/>
              </a:rPr>
              <a:t>환경경영시스템</a:t>
            </a:r>
            <a:endParaRPr kumimoji="0" lang="en-US" altLang="ko-KR" kern="0" dirty="0" smtClean="0">
              <a:solidFill>
                <a:schemeClr val="tx2">
                  <a:lumMod val="75000"/>
                </a:schemeClr>
              </a:solidFill>
              <a:latin typeface="HY견고딕" pitchFamily="18" charset="-127"/>
              <a:ea typeface="HY견고딕" pitchFamily="18" charset="-127"/>
            </a:endParaRPr>
          </a:p>
          <a:p>
            <a:pPr fontAlgn="auto" latinLnBrk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l"/>
              <a:defRPr/>
            </a:pPr>
            <a:r>
              <a:rPr kumimoji="0" lang="en-US" altLang="ko-KR" sz="1800" kern="0" dirty="0" smtClean="0">
                <a:solidFill>
                  <a:schemeClr val="tx2">
                    <a:lumMod val="75000"/>
                  </a:schemeClr>
                </a:solidFill>
                <a:latin typeface="HY견고딕" pitchFamily="18" charset="-127"/>
                <a:ea typeface="HY견고딕" pitchFamily="18" charset="-127"/>
              </a:rPr>
              <a:t> ISO 22000 : </a:t>
            </a:r>
            <a:r>
              <a:rPr kumimoji="0" lang="ko-KR" altLang="en-US" sz="1800" kern="0" dirty="0" smtClean="0">
                <a:solidFill>
                  <a:schemeClr val="tx2">
                    <a:lumMod val="75000"/>
                  </a:schemeClr>
                </a:solidFill>
                <a:latin typeface="HY견고딕" pitchFamily="18" charset="-127"/>
                <a:ea typeface="HY견고딕" pitchFamily="18" charset="-127"/>
              </a:rPr>
              <a:t>식품 안전 경영 시스템에 대한 국제 규격 인증</a:t>
            </a:r>
            <a:endParaRPr kumimoji="0" lang="en-US" altLang="ko-KR" sz="1800" kern="0" dirty="0" smtClean="0">
              <a:solidFill>
                <a:schemeClr val="tx2">
                  <a:lumMod val="75000"/>
                </a:schemeClr>
              </a:solidFill>
              <a:latin typeface="HY견고딕" pitchFamily="18" charset="-127"/>
              <a:ea typeface="HY견고딕" pitchFamily="18" charset="-127"/>
            </a:endParaRPr>
          </a:p>
          <a:p>
            <a:pPr fontAlgn="auto" latinLnBrk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l"/>
              <a:defRPr/>
            </a:pPr>
            <a:r>
              <a:rPr kumimoji="0" lang="en-US" altLang="ko-KR" sz="1800" kern="0" dirty="0" smtClean="0">
                <a:solidFill>
                  <a:schemeClr val="tx2">
                    <a:lumMod val="75000"/>
                  </a:schemeClr>
                </a:solidFill>
                <a:latin typeface="HY견고딕" pitchFamily="18" charset="-127"/>
                <a:ea typeface="HY견고딕" pitchFamily="18" charset="-127"/>
              </a:rPr>
              <a:t> ISO 26000 : </a:t>
            </a:r>
            <a:r>
              <a:rPr kumimoji="0" lang="ko-KR" altLang="en-US" sz="1800" kern="0" dirty="0" smtClean="0">
                <a:solidFill>
                  <a:schemeClr val="tx2">
                    <a:lumMod val="75000"/>
                  </a:schemeClr>
                </a:solidFill>
                <a:latin typeface="HY견고딕" pitchFamily="18" charset="-127"/>
                <a:ea typeface="HY견고딕" pitchFamily="18" charset="-127"/>
              </a:rPr>
              <a:t>기업의</a:t>
            </a:r>
            <a:r>
              <a:rPr kumimoji="0" lang="en-US" altLang="ko-KR" sz="1800" kern="0" dirty="0" smtClean="0">
                <a:solidFill>
                  <a:schemeClr val="tx2">
                    <a:lumMod val="75000"/>
                  </a:schemeClr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kumimoji="0" lang="ko-KR" altLang="en-US" sz="1800" kern="0" dirty="0" smtClean="0">
                <a:solidFill>
                  <a:schemeClr val="tx2">
                    <a:lumMod val="75000"/>
                  </a:schemeClr>
                </a:solidFill>
                <a:latin typeface="HY견고딕" pitchFamily="18" charset="-127"/>
                <a:ea typeface="HY견고딕" pitchFamily="18" charset="-127"/>
              </a:rPr>
              <a:t>사회적 책임에 대한 국제 규격 인증</a:t>
            </a:r>
            <a:r>
              <a:rPr kumimoji="0" lang="en-US" altLang="ko-KR" sz="1800" kern="0" dirty="0" smtClean="0">
                <a:solidFill>
                  <a:schemeClr val="tx2">
                    <a:lumMod val="75000"/>
                  </a:schemeClr>
                </a:solidFill>
                <a:latin typeface="HY견고딕" pitchFamily="18" charset="-127"/>
                <a:ea typeface="HY견고딕" pitchFamily="18" charset="-127"/>
              </a:rPr>
              <a:t> </a:t>
            </a:r>
            <a:endParaRPr kumimoji="0" lang="en-US" altLang="ko-KR" sz="1800" kern="0" dirty="0">
              <a:solidFill>
                <a:schemeClr val="tx2">
                  <a:lumMod val="75000"/>
                </a:schemeClr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93173" y="1915271"/>
            <a:ext cx="1312608" cy="326485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771833" y="2996819"/>
            <a:ext cx="1312608" cy="326485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732501" y="4093115"/>
            <a:ext cx="1312608" cy="326485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752163" y="4614221"/>
            <a:ext cx="1312608" cy="326485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4495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 Box 4"/>
          <p:cNvSpPr txBox="1">
            <a:spLocks noChangeArrowheads="1"/>
          </p:cNvSpPr>
          <p:nvPr/>
        </p:nvSpPr>
        <p:spPr bwMode="auto">
          <a:xfrm>
            <a:off x="320114" y="1449488"/>
            <a:ext cx="8244000" cy="697968"/>
          </a:xfrm>
          <a:prstGeom prst="roundRect">
            <a:avLst>
              <a:gd name="adj" fmla="val 11486"/>
            </a:avLst>
          </a:prstGeom>
          <a:solidFill>
            <a:schemeClr val="bg1"/>
          </a:solidFill>
          <a:ln w="19050">
            <a:solidFill>
              <a:srgbClr val="BFBFBF"/>
            </a:solidFill>
            <a:prstDash val="solid"/>
            <a:miter lim="800000"/>
            <a:headEnd/>
            <a:tailEnd/>
          </a:ln>
          <a:effectLst>
            <a:outerShdw dist="38100" dir="2700000" algn="tl" rotWithShape="0">
              <a:srgbClr val="000000">
                <a:alpha val="39999"/>
              </a:srgbClr>
            </a:outerShdw>
          </a:effectLst>
        </p:spPr>
        <p:txBody>
          <a:bodyPr lIns="90000" tIns="46800" rIns="90000" bIns="46800"/>
          <a:lstStyle/>
          <a:p>
            <a:pPr algn="just" latinLnBrk="0">
              <a:buClr>
                <a:schemeClr val="tx1">
                  <a:lumMod val="85000"/>
                  <a:lumOff val="15000"/>
                </a:schemeClr>
              </a:buClr>
              <a:buSzPct val="100000"/>
              <a:buFont typeface="Georgia" pitchFamily="18" charset="0"/>
              <a:buNone/>
              <a:defRPr/>
            </a:pPr>
            <a:endParaRPr kumimoji="0" lang="ko-KR" altLang="ko-KR" dirty="0">
              <a:solidFill>
                <a:schemeClr val="tx1">
                  <a:lumMod val="85000"/>
                  <a:lumOff val="15000"/>
                </a:schemeClr>
              </a:solidFill>
              <a:ea typeface="굴림" pitchFamily="50" charset="-127"/>
            </a:endParaRPr>
          </a:p>
        </p:txBody>
      </p:sp>
      <p:sp>
        <p:nvSpPr>
          <p:cNvPr id="49" name="텍스트 개체 틀 18"/>
          <p:cNvSpPr txBox="1">
            <a:spLocks/>
          </p:cNvSpPr>
          <p:nvPr/>
        </p:nvSpPr>
        <p:spPr>
          <a:xfrm>
            <a:off x="0" y="7784"/>
            <a:ext cx="7380312" cy="724850"/>
          </a:xfrm>
          <a:prstGeom prst="rect">
            <a:avLst/>
          </a:prstGeom>
          <a:noFill/>
        </p:spPr>
        <p:txBody>
          <a:bodyPr wrap="square" lIns="216000" tIns="169200" rIns="0" bIns="0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marL="444500" lvl="0" indent="-444500" fontAlgn="auto">
              <a:spcBef>
                <a:spcPct val="20000"/>
              </a:spcBef>
              <a:spcAft>
                <a:spcPts val="0"/>
              </a:spcAft>
              <a:tabLst>
                <a:tab pos="444500" algn="l"/>
              </a:tabLst>
              <a:defRPr/>
            </a:pPr>
            <a:r>
              <a:rPr kumimoji="0" lang="en-US" altLang="ko-KR" sz="3600" dirty="0" smtClean="0">
                <a:solidFill>
                  <a:sysClr val="window" lastClr="FFFFFF"/>
                </a:solidFill>
                <a:latin typeface="HY견고딕" pitchFamily="18" charset="-127"/>
                <a:ea typeface="HY견고딕" pitchFamily="18" charset="-127"/>
              </a:rPr>
              <a:t>2-2. </a:t>
            </a:r>
            <a:r>
              <a:rPr kumimoji="0" lang="ko-KR" altLang="en-US" sz="3600" dirty="0" smtClean="0">
                <a:solidFill>
                  <a:sysClr val="window" lastClr="FFFFFF"/>
                </a:solidFill>
                <a:latin typeface="HY견고딕" pitchFamily="18" charset="-127"/>
                <a:ea typeface="HY견고딕" pitchFamily="18" charset="-127"/>
              </a:rPr>
              <a:t>표준의 분류</a:t>
            </a:r>
          </a:p>
        </p:txBody>
      </p:sp>
      <p:sp>
        <p:nvSpPr>
          <p:cNvPr id="14" name="텍스트 개체 틀 13"/>
          <p:cNvSpPr>
            <a:spLocks noGrp="1"/>
          </p:cNvSpPr>
          <p:nvPr>
            <p:ph type="body" sz="quarter" idx="4294967295"/>
          </p:nvPr>
        </p:nvSpPr>
        <p:spPr>
          <a:xfrm>
            <a:off x="8172450" y="488865"/>
            <a:ext cx="720030" cy="215478"/>
          </a:xfrm>
        </p:spPr>
        <p:txBody>
          <a:bodyPr>
            <a:normAutofit fontScale="25000" lnSpcReduction="20000"/>
          </a:bodyPr>
          <a:lstStyle/>
          <a:p>
            <a:pPr lvl="0"/>
            <a:r>
              <a:rPr lang="en-US" altLang="ko-KR" b="1" dirty="0" smtClean="0">
                <a:solidFill>
                  <a:sysClr val="windowText" lastClr="000000"/>
                </a:solidFill>
              </a:rPr>
              <a:t>75</a:t>
            </a:r>
            <a:r>
              <a:rPr lang="ko-KR" altLang="en-US" dirty="0" smtClean="0">
                <a:solidFill>
                  <a:sysClr val="windowText" lastClr="000000"/>
                </a:solidFill>
              </a:rPr>
              <a:t>쪽</a:t>
            </a:r>
            <a:endParaRPr lang="ko-KR" altLang="en-US" dirty="0">
              <a:solidFill>
                <a:sysClr val="windowText" lastClr="000000"/>
              </a:solidFill>
            </a:endParaRPr>
          </a:p>
          <a:p>
            <a:endParaRPr lang="ko-KR" altLang="en-US" dirty="0"/>
          </a:p>
        </p:txBody>
      </p:sp>
      <p:sp>
        <p:nvSpPr>
          <p:cNvPr id="27" name="TextBox 14"/>
          <p:cNvSpPr txBox="1">
            <a:spLocks noChangeArrowheads="1"/>
          </p:cNvSpPr>
          <p:nvPr/>
        </p:nvSpPr>
        <p:spPr bwMode="auto">
          <a:xfrm>
            <a:off x="422400" y="1598779"/>
            <a:ext cx="8254135" cy="3808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180975" indent="-180975" latinLnBrk="0">
              <a:lnSpc>
                <a:spcPct val="120000"/>
              </a:lnSpc>
              <a:buClr>
                <a:srgbClr val="000000"/>
              </a:buClr>
              <a:buSzPct val="100000"/>
              <a:defRPr/>
            </a:pPr>
            <a:r>
              <a:rPr kumimoji="0" lang="en-US" altLang="ko-KR" spc="-110" dirty="0" smtClean="0">
                <a:latin typeface="HY견고딕" pitchFamily="18" charset="-127"/>
                <a:ea typeface="HY견고딕" pitchFamily="18" charset="-127"/>
              </a:rPr>
              <a:t>-  </a:t>
            </a:r>
            <a:r>
              <a:rPr kumimoji="0" lang="ko-KR" altLang="en-US" spc="-110" dirty="0" smtClean="0">
                <a:latin typeface="HY견고딕" pitchFamily="18" charset="-127"/>
                <a:ea typeface="HY견고딕" pitchFamily="18" charset="-127"/>
              </a:rPr>
              <a:t>한 </a:t>
            </a:r>
            <a:r>
              <a:rPr kumimoji="0" lang="ko-KR" altLang="en-US" spc="-110" dirty="0">
                <a:latin typeface="HY견고딕" pitchFamily="18" charset="-127"/>
                <a:ea typeface="HY견고딕" pitchFamily="18" charset="-127"/>
              </a:rPr>
              <a:t>국가의 이해 관계자들이 </a:t>
            </a:r>
            <a:r>
              <a:rPr kumimoji="0" lang="ko-KR" altLang="en-US" spc="-110" dirty="0" smtClean="0">
                <a:latin typeface="HY견고딕" pitchFamily="18" charset="-127"/>
                <a:ea typeface="HY견고딕" pitchFamily="18" charset="-127"/>
              </a:rPr>
              <a:t> 협의</a:t>
            </a:r>
            <a:r>
              <a:rPr kumimoji="0" lang="en-US" altLang="ko-KR" spc="-110" dirty="0">
                <a:latin typeface="HY견고딕" pitchFamily="18" charset="-127"/>
                <a:ea typeface="HY견고딕" pitchFamily="18" charset="-127"/>
              </a:rPr>
              <a:t>, </a:t>
            </a:r>
            <a:r>
              <a:rPr kumimoji="0" lang="ko-KR" altLang="en-US" spc="-110" dirty="0">
                <a:latin typeface="HY견고딕" pitchFamily="18" charset="-127"/>
                <a:ea typeface="HY견고딕" pitchFamily="18" charset="-127"/>
              </a:rPr>
              <a:t>심의 </a:t>
            </a:r>
            <a:r>
              <a:rPr kumimoji="0" lang="en-US" altLang="ko-KR" spc="-110" dirty="0">
                <a:latin typeface="HY견고딕" pitchFamily="18" charset="-127"/>
                <a:ea typeface="HY견고딕" pitchFamily="18" charset="-127"/>
              </a:rPr>
              <a:t>, </a:t>
            </a:r>
            <a:r>
              <a:rPr kumimoji="0" lang="ko-KR" altLang="en-US" spc="-110" dirty="0" smtClean="0">
                <a:latin typeface="HY견고딕" pitchFamily="18" charset="-127"/>
                <a:ea typeface="HY견고딕" pitchFamily="18" charset="-127"/>
              </a:rPr>
              <a:t>규정하여 한 </a:t>
            </a:r>
            <a:r>
              <a:rPr kumimoji="0" lang="ko-KR" altLang="en-US" spc="-110" dirty="0">
                <a:latin typeface="HY견고딕" pitchFamily="18" charset="-127"/>
                <a:ea typeface="HY견고딕" pitchFamily="18" charset="-127"/>
              </a:rPr>
              <a:t>국가 내에서 적용하는 규격</a:t>
            </a:r>
          </a:p>
        </p:txBody>
      </p:sp>
      <p:sp>
        <p:nvSpPr>
          <p:cNvPr id="28" name="텍스트 개체 틀 20"/>
          <p:cNvSpPr>
            <a:spLocks noGrp="1"/>
          </p:cNvSpPr>
          <p:nvPr>
            <p:ph type="body" sz="quarter" idx="13"/>
          </p:nvPr>
        </p:nvSpPr>
        <p:spPr>
          <a:xfrm>
            <a:off x="-55787" y="987417"/>
            <a:ext cx="8675688" cy="430887"/>
          </a:xfrm>
        </p:spPr>
        <p:txBody>
          <a:bodyPr/>
          <a:lstStyle/>
          <a:p>
            <a:pPr>
              <a:buNone/>
              <a:defRPr/>
            </a:pPr>
            <a:r>
              <a:rPr lang="en-US" altLang="ko-KR" spc="0" dirty="0" smtClean="0">
                <a:solidFill>
                  <a:srgbClr val="D84E28"/>
                </a:solidFill>
              </a:rPr>
              <a:t>3. </a:t>
            </a:r>
            <a:r>
              <a:rPr lang="ko-KR" altLang="en-US" spc="0" dirty="0" smtClean="0">
                <a:solidFill>
                  <a:srgbClr val="D84E28"/>
                </a:solidFill>
              </a:rPr>
              <a:t>국가 </a:t>
            </a:r>
            <a:r>
              <a:rPr lang="ko-KR" altLang="en-US" spc="0" dirty="0">
                <a:solidFill>
                  <a:srgbClr val="D84E28"/>
                </a:solidFill>
              </a:rPr>
              <a:t>표준</a:t>
            </a:r>
          </a:p>
        </p:txBody>
      </p:sp>
      <p:pic>
        <p:nvPicPr>
          <p:cNvPr id="4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5636" y="2454211"/>
            <a:ext cx="6959111" cy="34624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직사각형 7"/>
          <p:cNvSpPr/>
          <p:nvPr/>
        </p:nvSpPr>
        <p:spPr>
          <a:xfrm>
            <a:off x="685635" y="1048357"/>
            <a:ext cx="1777345" cy="382618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1175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모서리가 둥근 직사각형 11"/>
          <p:cNvSpPr/>
          <p:nvPr/>
        </p:nvSpPr>
        <p:spPr bwMode="auto">
          <a:xfrm>
            <a:off x="465877" y="1440363"/>
            <a:ext cx="7992000" cy="3312000"/>
          </a:xfrm>
          <a:prstGeom prst="roundRect">
            <a:avLst>
              <a:gd name="adj" fmla="val 3739"/>
            </a:avLst>
          </a:prstGeom>
          <a:solidFill>
            <a:schemeClr val="bg1"/>
          </a:solidFill>
          <a:ln w="19050">
            <a:solidFill>
              <a:schemeClr val="accent4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100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3" name="모서리가 둥근 직사각형 12"/>
          <p:cNvSpPr/>
          <p:nvPr/>
        </p:nvSpPr>
        <p:spPr bwMode="auto">
          <a:xfrm>
            <a:off x="465877" y="5474066"/>
            <a:ext cx="7992000" cy="1224000"/>
          </a:xfrm>
          <a:prstGeom prst="roundRect">
            <a:avLst>
              <a:gd name="adj" fmla="val 3739"/>
            </a:avLst>
          </a:prstGeom>
          <a:solidFill>
            <a:schemeClr val="bg1"/>
          </a:solidFill>
          <a:ln w="19050">
            <a:solidFill>
              <a:schemeClr val="accent4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100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49" name="텍스트 개체 틀 18"/>
          <p:cNvSpPr txBox="1">
            <a:spLocks/>
          </p:cNvSpPr>
          <p:nvPr/>
        </p:nvSpPr>
        <p:spPr>
          <a:xfrm>
            <a:off x="0" y="7784"/>
            <a:ext cx="7380312" cy="724850"/>
          </a:xfrm>
          <a:prstGeom prst="rect">
            <a:avLst/>
          </a:prstGeom>
          <a:noFill/>
        </p:spPr>
        <p:txBody>
          <a:bodyPr wrap="square" lIns="216000" tIns="169200" rIns="0" bIns="0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marL="444500" lvl="0" indent="-444500" fontAlgn="auto">
              <a:spcBef>
                <a:spcPct val="20000"/>
              </a:spcBef>
              <a:spcAft>
                <a:spcPts val="0"/>
              </a:spcAft>
              <a:tabLst>
                <a:tab pos="444500" algn="l"/>
              </a:tabLst>
              <a:defRPr/>
            </a:pPr>
            <a:r>
              <a:rPr kumimoji="0" lang="en-US" altLang="ko-KR" sz="3600" dirty="0" smtClean="0">
                <a:solidFill>
                  <a:sysClr val="window" lastClr="FFFFFF"/>
                </a:solidFill>
                <a:latin typeface="HY견고딕" pitchFamily="18" charset="-127"/>
                <a:ea typeface="HY견고딕" pitchFamily="18" charset="-127"/>
              </a:rPr>
              <a:t>2-2. </a:t>
            </a:r>
            <a:r>
              <a:rPr kumimoji="0" lang="ko-KR" altLang="en-US" sz="3600" dirty="0" smtClean="0">
                <a:solidFill>
                  <a:sysClr val="window" lastClr="FFFFFF"/>
                </a:solidFill>
                <a:latin typeface="HY견고딕" pitchFamily="18" charset="-127"/>
                <a:ea typeface="HY견고딕" pitchFamily="18" charset="-127"/>
              </a:rPr>
              <a:t>표준의 분류</a:t>
            </a:r>
          </a:p>
        </p:txBody>
      </p:sp>
      <p:sp>
        <p:nvSpPr>
          <p:cNvPr id="14" name="텍스트 개체 틀 13"/>
          <p:cNvSpPr>
            <a:spLocks noGrp="1"/>
          </p:cNvSpPr>
          <p:nvPr>
            <p:ph type="body" sz="quarter" idx="4294967295"/>
          </p:nvPr>
        </p:nvSpPr>
        <p:spPr>
          <a:xfrm>
            <a:off x="8172450" y="488865"/>
            <a:ext cx="720030" cy="215478"/>
          </a:xfrm>
        </p:spPr>
        <p:txBody>
          <a:bodyPr>
            <a:normAutofit fontScale="25000" lnSpcReduction="20000"/>
          </a:bodyPr>
          <a:lstStyle/>
          <a:p>
            <a:pPr lvl="0"/>
            <a:r>
              <a:rPr lang="en-US" altLang="ko-KR" b="1" dirty="0" smtClean="0">
                <a:solidFill>
                  <a:sysClr val="windowText" lastClr="000000"/>
                </a:solidFill>
              </a:rPr>
              <a:t>76</a:t>
            </a:r>
            <a:r>
              <a:rPr lang="ko-KR" altLang="en-US" dirty="0" smtClean="0">
                <a:solidFill>
                  <a:sysClr val="windowText" lastClr="000000"/>
                </a:solidFill>
              </a:rPr>
              <a:t>쪽</a:t>
            </a:r>
            <a:endParaRPr lang="ko-KR" altLang="en-US" dirty="0">
              <a:solidFill>
                <a:sysClr val="windowText" lastClr="000000"/>
              </a:solidFill>
            </a:endParaRPr>
          </a:p>
          <a:p>
            <a:endParaRPr lang="ko-KR" altLang="en-US" dirty="0"/>
          </a:p>
        </p:txBody>
      </p:sp>
      <p:sp>
        <p:nvSpPr>
          <p:cNvPr id="19" name="텍스트 개체 틀 20"/>
          <p:cNvSpPr>
            <a:spLocks noGrp="1"/>
          </p:cNvSpPr>
          <p:nvPr>
            <p:ph type="body" sz="quarter" idx="13"/>
          </p:nvPr>
        </p:nvSpPr>
        <p:spPr>
          <a:xfrm>
            <a:off x="0" y="943888"/>
            <a:ext cx="8675688" cy="430887"/>
          </a:xfrm>
        </p:spPr>
        <p:txBody>
          <a:bodyPr/>
          <a:lstStyle/>
          <a:p>
            <a:pPr>
              <a:buNone/>
              <a:defRPr/>
            </a:pPr>
            <a:r>
              <a:rPr lang="en-US" altLang="ko-KR" spc="0" dirty="0" smtClean="0">
                <a:solidFill>
                  <a:srgbClr val="D84E28"/>
                </a:solidFill>
              </a:rPr>
              <a:t>4. </a:t>
            </a:r>
            <a:r>
              <a:rPr lang="ko-KR" altLang="en-US" spc="0" dirty="0" smtClean="0">
                <a:solidFill>
                  <a:srgbClr val="D84E28"/>
                </a:solidFill>
              </a:rPr>
              <a:t>단체 표준</a:t>
            </a:r>
            <a:endParaRPr lang="ko-KR" altLang="en-US" spc="0" dirty="0">
              <a:solidFill>
                <a:srgbClr val="D84E28"/>
              </a:solidFill>
            </a:endParaRPr>
          </a:p>
        </p:txBody>
      </p:sp>
      <p:sp>
        <p:nvSpPr>
          <p:cNvPr id="5" name="TextBox 14"/>
          <p:cNvSpPr txBox="1">
            <a:spLocks noChangeArrowheads="1"/>
          </p:cNvSpPr>
          <p:nvPr/>
        </p:nvSpPr>
        <p:spPr bwMode="auto">
          <a:xfrm>
            <a:off x="568963" y="1574844"/>
            <a:ext cx="7812000" cy="7132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174625" indent="-174625" algn="just" latinLnBrk="0">
              <a:lnSpc>
                <a:spcPct val="120000"/>
              </a:lnSpc>
              <a:buClr>
                <a:srgbClr val="000000"/>
              </a:buClr>
              <a:buSzPct val="100000"/>
              <a:buFont typeface="HY견고딕" pitchFamily="18" charset="-127"/>
              <a:buChar char="-"/>
            </a:pPr>
            <a:r>
              <a:rPr kumimoji="0" lang="ko-KR" altLang="en-US" dirty="0" smtClean="0">
                <a:latin typeface="HY견고딕" pitchFamily="18" charset="-127"/>
                <a:ea typeface="HY견고딕" pitchFamily="18" charset="-127"/>
              </a:rPr>
              <a:t>사업자 또는 학회 등의 단체 관계자들이 협의</a:t>
            </a:r>
            <a:r>
              <a:rPr kumimoji="0" lang="en-US" altLang="ko-KR" dirty="0" smtClean="0">
                <a:latin typeface="HY견고딕" pitchFamily="18" charset="-127"/>
                <a:ea typeface="HY견고딕" pitchFamily="18" charset="-127"/>
              </a:rPr>
              <a:t>, </a:t>
            </a:r>
            <a:r>
              <a:rPr kumimoji="0" lang="ko-KR" altLang="en-US" dirty="0" smtClean="0">
                <a:latin typeface="HY견고딕" pitchFamily="18" charset="-127"/>
                <a:ea typeface="HY견고딕" pitchFamily="18" charset="-127"/>
              </a:rPr>
              <a:t>심의</a:t>
            </a:r>
            <a:r>
              <a:rPr kumimoji="0" lang="en-US" altLang="ko-KR" dirty="0" smtClean="0">
                <a:latin typeface="HY견고딕" pitchFamily="18" charset="-127"/>
                <a:ea typeface="HY견고딕" pitchFamily="18" charset="-127"/>
              </a:rPr>
              <a:t>, </a:t>
            </a:r>
            <a:r>
              <a:rPr kumimoji="0" lang="ko-KR" altLang="en-US" dirty="0" smtClean="0">
                <a:latin typeface="HY견고딕" pitchFamily="18" charset="-127"/>
                <a:ea typeface="HY견고딕" pitchFamily="18" charset="-127"/>
              </a:rPr>
              <a:t>규정하여 단체 또는 그 구성원에게 적용하는 규격</a:t>
            </a:r>
            <a:r>
              <a:rPr kumimoji="0" lang="en-US" altLang="ko-KR" dirty="0" smtClean="0">
                <a:latin typeface="HY견고딕" pitchFamily="18" charset="-127"/>
                <a:ea typeface="HY견고딕" pitchFamily="18" charset="-127"/>
              </a:rPr>
              <a:t>.</a:t>
            </a:r>
            <a:endParaRPr kumimoji="0" lang="ko-KR" altLang="en-US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" name="텍스트 개체 틀 20"/>
          <p:cNvSpPr>
            <a:spLocks noGrp="1"/>
          </p:cNvSpPr>
          <p:nvPr>
            <p:ph type="body" sz="quarter" idx="13"/>
          </p:nvPr>
        </p:nvSpPr>
        <p:spPr>
          <a:xfrm>
            <a:off x="0" y="4947907"/>
            <a:ext cx="8675688" cy="430887"/>
          </a:xfrm>
        </p:spPr>
        <p:txBody>
          <a:bodyPr/>
          <a:lstStyle/>
          <a:p>
            <a:pPr>
              <a:buNone/>
              <a:defRPr/>
            </a:pPr>
            <a:r>
              <a:rPr lang="en-US" altLang="ko-KR" spc="0" dirty="0" smtClean="0">
                <a:solidFill>
                  <a:srgbClr val="D84E28"/>
                </a:solidFill>
              </a:rPr>
              <a:t>5. </a:t>
            </a:r>
            <a:r>
              <a:rPr lang="ko-KR" altLang="en-US" spc="0" dirty="0" smtClean="0">
                <a:solidFill>
                  <a:srgbClr val="D84E28"/>
                </a:solidFill>
              </a:rPr>
              <a:t>사내 표준</a:t>
            </a:r>
            <a:endParaRPr lang="ko-KR" altLang="en-US" spc="0" dirty="0">
              <a:solidFill>
                <a:srgbClr val="D84E28"/>
              </a:solidFill>
            </a:endParaRPr>
          </a:p>
        </p:txBody>
      </p:sp>
      <p:sp>
        <p:nvSpPr>
          <p:cNvPr id="7" name="TextBox 14"/>
          <p:cNvSpPr txBox="1">
            <a:spLocks noChangeArrowheads="1"/>
          </p:cNvSpPr>
          <p:nvPr/>
        </p:nvSpPr>
        <p:spPr bwMode="auto">
          <a:xfrm>
            <a:off x="648864" y="5631845"/>
            <a:ext cx="7524000" cy="8679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180975" indent="-180975" latinLnBrk="0">
              <a:lnSpc>
                <a:spcPct val="140000"/>
              </a:lnSpc>
              <a:buClr>
                <a:srgbClr val="000000"/>
              </a:buClr>
              <a:buSzPct val="100000"/>
              <a:buFont typeface="HY견고딕" pitchFamily="18" charset="-127"/>
              <a:buChar char="-"/>
            </a:pPr>
            <a:r>
              <a:rPr kumimoji="0" lang="ko-KR" altLang="en-US" dirty="0" smtClean="0">
                <a:latin typeface="HY견고딕" pitchFamily="18" charset="-127"/>
                <a:ea typeface="HY견고딕" pitchFamily="18" charset="-127"/>
              </a:rPr>
              <a:t>기업이나 공장에서 협의</a:t>
            </a:r>
            <a:r>
              <a:rPr kumimoji="0" lang="en-US" altLang="ko-KR" dirty="0" smtClean="0">
                <a:latin typeface="HY견고딕" pitchFamily="18" charset="-127"/>
                <a:ea typeface="HY견고딕" pitchFamily="18" charset="-127"/>
              </a:rPr>
              <a:t>, </a:t>
            </a:r>
            <a:r>
              <a:rPr kumimoji="0" lang="ko-KR" altLang="en-US" dirty="0" smtClean="0">
                <a:latin typeface="HY견고딕" pitchFamily="18" charset="-127"/>
                <a:ea typeface="HY견고딕" pitchFamily="18" charset="-127"/>
              </a:rPr>
              <a:t>심의</a:t>
            </a:r>
            <a:r>
              <a:rPr kumimoji="0" lang="en-US" altLang="ko-KR" dirty="0" smtClean="0">
                <a:latin typeface="HY견고딕" pitchFamily="18" charset="-127"/>
                <a:ea typeface="HY견고딕" pitchFamily="18" charset="-127"/>
              </a:rPr>
              <a:t>, </a:t>
            </a:r>
            <a:r>
              <a:rPr kumimoji="0" lang="ko-KR" altLang="en-US" dirty="0" smtClean="0">
                <a:latin typeface="HY견고딕" pitchFamily="18" charset="-127"/>
                <a:ea typeface="HY견고딕" pitchFamily="18" charset="-127"/>
              </a:rPr>
              <a:t>규정하여 해당 기업 또는 공장 내에서 적용 하는 규격</a:t>
            </a:r>
            <a:r>
              <a:rPr kumimoji="0" lang="en-US" altLang="ko-KR" dirty="0" smtClean="0">
                <a:latin typeface="HY견고딕" pitchFamily="18" charset="-127"/>
                <a:ea typeface="HY견고딕" pitchFamily="18" charset="-127"/>
              </a:rPr>
              <a:t>.  </a:t>
            </a:r>
            <a:r>
              <a:rPr kumimoji="0" lang="ko-KR" altLang="en-US" dirty="0" smtClean="0">
                <a:latin typeface="HY견고딕" pitchFamily="18" charset="-127"/>
                <a:ea typeface="HY견고딕" pitchFamily="18" charset="-127"/>
              </a:rPr>
              <a:t>전사 </a:t>
            </a:r>
            <a:r>
              <a:rPr kumimoji="0" lang="ko-KR" altLang="en-US" smtClean="0">
                <a:latin typeface="HY견고딕" pitchFamily="18" charset="-127"/>
                <a:ea typeface="HY견고딕" pitchFamily="18" charset="-127"/>
              </a:rPr>
              <a:t>표준</a:t>
            </a:r>
            <a:r>
              <a:rPr kumimoji="0" lang="en-US" altLang="ko-KR" smtClean="0">
                <a:latin typeface="HY견고딕" pitchFamily="18" charset="-127"/>
                <a:ea typeface="HY견고딕" pitchFamily="18" charset="-127"/>
              </a:rPr>
              <a:t>,  </a:t>
            </a:r>
            <a:r>
              <a:rPr kumimoji="0" lang="ko-KR" altLang="en-US" dirty="0" smtClean="0">
                <a:latin typeface="HY견고딕" pitchFamily="18" charset="-127"/>
                <a:ea typeface="HY견고딕" pitchFamily="18" charset="-127"/>
              </a:rPr>
              <a:t>공장 표준</a:t>
            </a:r>
            <a:r>
              <a:rPr kumimoji="0" lang="en-US" altLang="ko-KR" dirty="0" smtClean="0">
                <a:latin typeface="HY견고딕" pitchFamily="18" charset="-127"/>
                <a:ea typeface="HY견고딕" pitchFamily="18" charset="-127"/>
              </a:rPr>
              <a:t>,  </a:t>
            </a:r>
            <a:r>
              <a:rPr kumimoji="0" lang="ko-KR" altLang="en-US" dirty="0" smtClean="0">
                <a:latin typeface="HY견고딕" pitchFamily="18" charset="-127"/>
                <a:ea typeface="HY견고딕" pitchFamily="18" charset="-127"/>
              </a:rPr>
              <a:t>사업부 표준</a:t>
            </a:r>
            <a:endParaRPr kumimoji="0" lang="ko-KR" altLang="en-US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644185" y="4415723"/>
            <a:ext cx="182293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100" dirty="0" smtClean="0">
                <a:latin typeface="HY견고딕" pitchFamily="18" charset="-127"/>
                <a:ea typeface="HY견고딕" pitchFamily="18" charset="-127"/>
              </a:rPr>
              <a:t>표 </a:t>
            </a:r>
            <a:r>
              <a:rPr lang="en-US" altLang="ko-KR" sz="1100" b="1" dirty="0" smtClean="0">
                <a:latin typeface="HY견고딕" pitchFamily="18" charset="-127"/>
                <a:ea typeface="HY견고딕" pitchFamily="18" charset="-127"/>
              </a:rPr>
              <a:t>Ⅱ</a:t>
            </a:r>
            <a:r>
              <a:rPr lang="en-US" altLang="ko-KR" sz="1100" dirty="0" smtClean="0">
                <a:latin typeface="HY견고딕" pitchFamily="18" charset="-127"/>
                <a:ea typeface="HY견고딕" pitchFamily="18" charset="-127"/>
              </a:rPr>
              <a:t>-1 </a:t>
            </a:r>
            <a:r>
              <a:rPr lang="ko-KR" altLang="en-US" sz="1100" dirty="0" smtClean="0">
                <a:latin typeface="HY견고딕" pitchFamily="18" charset="-127"/>
                <a:ea typeface="HY견고딕" pitchFamily="18" charset="-127"/>
              </a:rPr>
              <a:t>단체 표준의 기호</a:t>
            </a:r>
            <a:endParaRPr lang="ko-KR" altLang="en-US" sz="1100" dirty="0">
              <a:latin typeface="HY견고딕" pitchFamily="18" charset="-127"/>
              <a:ea typeface="HY견고딕" pitchFamily="18" charset="-127"/>
            </a:endParaRP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703423" y="2416625"/>
          <a:ext cx="7516909" cy="19376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153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430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775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8085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8441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규격 협회 이름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 anchor="ctr"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90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기 호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90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규격 협회 이름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90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기 호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90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441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영국 로이드 선급 협회</a:t>
                      </a:r>
                    </a:p>
                  </a:txBody>
                  <a:tcPr anchor="ctr">
                    <a:lnR w="190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LR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독일 자동차 협회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ADAC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441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한국 선급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(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선박의 등급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)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 anchor="ctr">
                    <a:lnR w="190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KR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한국 자동차 협회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KAA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441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미국 선급 협회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 anchor="ctr">
                    <a:lnR w="190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ABS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미국 자동차 기술자 협회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SAE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0" name="슬라이드 번호 개체 틀 1"/>
          <p:cNvSpPr txBox="1">
            <a:spLocks/>
          </p:cNvSpPr>
          <p:nvPr/>
        </p:nvSpPr>
        <p:spPr>
          <a:xfrm>
            <a:off x="70104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1C38FD2-3E40-4951-B517-55F52472B3F8}" type="slidenum">
              <a:rPr kumimoji="1" lang="en-GB" altLang="ko-KR" sz="1200" b="1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n-cs"/>
              </a:rPr>
              <a:pPr marL="0" marR="0" lvl="0" indent="0" algn="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1" lang="en-GB" altLang="ko-KR" sz="1200" b="1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굴림" pitchFamily="50" charset="-127"/>
              <a:ea typeface="굴림" pitchFamily="50" charset="-127"/>
              <a:cs typeface="+mn-cs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794772" y="4965882"/>
            <a:ext cx="1618228" cy="433447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2646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텍스트 개체 틀 18"/>
          <p:cNvSpPr txBox="1">
            <a:spLocks/>
          </p:cNvSpPr>
          <p:nvPr/>
        </p:nvSpPr>
        <p:spPr>
          <a:xfrm>
            <a:off x="-150129" y="7784"/>
            <a:ext cx="8625386" cy="709461"/>
          </a:xfrm>
          <a:prstGeom prst="rect">
            <a:avLst/>
          </a:prstGeom>
          <a:noFill/>
        </p:spPr>
        <p:txBody>
          <a:bodyPr wrap="square" lIns="216000" tIns="169200" rIns="0" bIns="0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marL="444500" lvl="0" indent="-444500" fontAlgn="auto">
              <a:spcBef>
                <a:spcPct val="20000"/>
              </a:spcBef>
              <a:spcAft>
                <a:spcPts val="0"/>
              </a:spcAft>
              <a:tabLst>
                <a:tab pos="444500" algn="l"/>
              </a:tabLst>
              <a:defRPr/>
            </a:pPr>
            <a:r>
              <a:rPr kumimoji="0" lang="en-US" altLang="ko-KR" sz="3400" spc="-350" dirty="0" smtClean="0">
                <a:solidFill>
                  <a:sysClr val="window" lastClr="FFFFFF"/>
                </a:solidFill>
                <a:latin typeface="HY견고딕" pitchFamily="18" charset="-127"/>
                <a:ea typeface="HY견고딕" pitchFamily="18" charset="-127"/>
              </a:rPr>
              <a:t>2-3. </a:t>
            </a:r>
            <a:r>
              <a:rPr kumimoji="0" lang="ko-KR" altLang="en-US" sz="3400" spc="-350" dirty="0" smtClean="0">
                <a:solidFill>
                  <a:sysClr val="window" lastClr="FFFFFF"/>
                </a:solidFill>
                <a:latin typeface="HY견고딕" pitchFamily="18" charset="-127"/>
                <a:ea typeface="HY견고딕" pitchFamily="18" charset="-127"/>
              </a:rPr>
              <a:t>한국 산업 표준 및 국가 통합 인증 마크</a:t>
            </a:r>
          </a:p>
        </p:txBody>
      </p:sp>
      <p:sp>
        <p:nvSpPr>
          <p:cNvPr id="14" name="텍스트 개체 틀 13"/>
          <p:cNvSpPr>
            <a:spLocks noGrp="1"/>
          </p:cNvSpPr>
          <p:nvPr>
            <p:ph type="body" sz="quarter" idx="4294967295"/>
          </p:nvPr>
        </p:nvSpPr>
        <p:spPr>
          <a:xfrm>
            <a:off x="8172450" y="488865"/>
            <a:ext cx="720030" cy="215478"/>
          </a:xfrm>
        </p:spPr>
        <p:txBody>
          <a:bodyPr>
            <a:normAutofit fontScale="25000" lnSpcReduction="20000"/>
          </a:bodyPr>
          <a:lstStyle/>
          <a:p>
            <a:pPr lvl="0"/>
            <a:r>
              <a:rPr lang="en-US" altLang="ko-KR" b="1" dirty="0" smtClean="0">
                <a:solidFill>
                  <a:sysClr val="windowText" lastClr="000000"/>
                </a:solidFill>
              </a:rPr>
              <a:t>77</a:t>
            </a:r>
            <a:r>
              <a:rPr lang="ko-KR" altLang="en-US" dirty="0" smtClean="0">
                <a:solidFill>
                  <a:sysClr val="windowText" lastClr="000000"/>
                </a:solidFill>
              </a:rPr>
              <a:t>쪽</a:t>
            </a:r>
            <a:endParaRPr lang="ko-KR" altLang="en-US" dirty="0">
              <a:solidFill>
                <a:sysClr val="windowText" lastClr="000000"/>
              </a:solidFill>
            </a:endParaRPr>
          </a:p>
          <a:p>
            <a:endParaRPr lang="ko-KR" altLang="en-US" dirty="0"/>
          </a:p>
        </p:txBody>
      </p:sp>
      <p:sp>
        <p:nvSpPr>
          <p:cNvPr id="19" name="텍스트 개체 틀 20"/>
          <p:cNvSpPr>
            <a:spLocks noGrp="1"/>
          </p:cNvSpPr>
          <p:nvPr>
            <p:ph type="body" sz="quarter" idx="13"/>
          </p:nvPr>
        </p:nvSpPr>
        <p:spPr>
          <a:xfrm>
            <a:off x="0" y="802370"/>
            <a:ext cx="8675688" cy="430887"/>
          </a:xfrm>
        </p:spPr>
        <p:txBody>
          <a:bodyPr/>
          <a:lstStyle/>
          <a:p>
            <a:pPr>
              <a:buNone/>
              <a:defRPr/>
            </a:pPr>
            <a:r>
              <a:rPr lang="en-US" altLang="ko-KR" spc="0" dirty="0" smtClean="0">
                <a:solidFill>
                  <a:srgbClr val="D84E28"/>
                </a:solidFill>
              </a:rPr>
              <a:t>1. </a:t>
            </a:r>
            <a:r>
              <a:rPr lang="ko-KR" altLang="en-US" spc="0" dirty="0">
                <a:solidFill>
                  <a:srgbClr val="D84E28"/>
                </a:solidFill>
              </a:rPr>
              <a:t>한국 산업 표준</a:t>
            </a:r>
            <a:r>
              <a:rPr lang="en-US" altLang="ko-KR" spc="0" dirty="0">
                <a:solidFill>
                  <a:srgbClr val="D84E28"/>
                </a:solidFill>
              </a:rPr>
              <a:t>(KS)</a:t>
            </a:r>
            <a:endParaRPr lang="ko-KR" altLang="en-US" spc="0" dirty="0">
              <a:solidFill>
                <a:srgbClr val="D84E28"/>
              </a:solidFill>
            </a:endParaRPr>
          </a:p>
        </p:txBody>
      </p:sp>
      <p:sp>
        <p:nvSpPr>
          <p:cNvPr id="26" name="슬라이드 번호 개체 틀 1"/>
          <p:cNvSpPr txBox="1">
            <a:spLocks/>
          </p:cNvSpPr>
          <p:nvPr/>
        </p:nvSpPr>
        <p:spPr>
          <a:xfrm>
            <a:off x="70104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1C38FD2-3E40-4951-B517-55F52472B3F8}" type="slidenum">
              <a:rPr kumimoji="1" lang="en-GB" altLang="ko-KR" sz="1200" b="1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n-cs"/>
              </a:rPr>
              <a:pPr marL="0" marR="0" lvl="0" indent="0" algn="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1" lang="en-GB" altLang="ko-KR" sz="1200" b="1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굴림" pitchFamily="50" charset="-127"/>
              <a:ea typeface="굴림" pitchFamily="50" charset="-127"/>
              <a:cs typeface="+mn-cs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506782" y="1421207"/>
            <a:ext cx="7920000" cy="75713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mtClean="0"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altLang="en-US" smtClean="0">
                <a:latin typeface="HY견고딕" pitchFamily="18" charset="-127"/>
                <a:ea typeface="HY견고딕" pitchFamily="18" charset="-127"/>
              </a:rPr>
              <a:t>산업 </a:t>
            </a:r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표준화법에 의거하여 산업표준심의회의 심의를 </a:t>
            </a:r>
            <a:r>
              <a:rPr lang="ko-KR" altLang="en-US" smtClean="0">
                <a:latin typeface="HY견고딕" pitchFamily="18" charset="-127"/>
                <a:ea typeface="HY견고딕" pitchFamily="18" charset="-127"/>
              </a:rPr>
              <a:t>거쳐 국가기술표준원장이 </a:t>
            </a:r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고시함으로써 확정되는 국가 표준으로서</a:t>
            </a:r>
            <a:r>
              <a:rPr lang="en-US" altLang="ko-KR" dirty="0" smtClean="0">
                <a:latin typeface="HY견고딕" pitchFamily="18" charset="-127"/>
                <a:ea typeface="HY견고딕" pitchFamily="18" charset="-127"/>
              </a:rPr>
              <a:t>, KS</a:t>
            </a:r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로 </a:t>
            </a:r>
            <a:r>
              <a:rPr lang="ko-KR" altLang="en-US" smtClean="0">
                <a:latin typeface="HY견고딕" pitchFamily="18" charset="-127"/>
                <a:ea typeface="HY견고딕" pitchFamily="18" charset="-127"/>
              </a:rPr>
              <a:t>약칭하여 표시</a:t>
            </a:r>
            <a:endParaRPr lang="ko-KR" altLang="en-US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46" name="Text Box 4"/>
          <p:cNvSpPr txBox="1">
            <a:spLocks noChangeArrowheads="1"/>
          </p:cNvSpPr>
          <p:nvPr/>
        </p:nvSpPr>
        <p:spPr bwMode="auto">
          <a:xfrm>
            <a:off x="303197" y="2625213"/>
            <a:ext cx="8314330" cy="3983405"/>
          </a:xfrm>
          <a:prstGeom prst="roundRect">
            <a:avLst>
              <a:gd name="adj" fmla="val 3770"/>
            </a:avLst>
          </a:prstGeom>
          <a:solidFill>
            <a:srgbClr val="E9F3E1"/>
          </a:solidFill>
          <a:ln w="19050">
            <a:solidFill>
              <a:srgbClr val="BFBFBF"/>
            </a:solidFill>
            <a:miter lim="800000"/>
            <a:headEnd/>
            <a:tailEnd/>
          </a:ln>
          <a:effectLst>
            <a:outerShdw dist="38100" dir="2700000" algn="tl" rotWithShape="0">
              <a:srgbClr val="000000">
                <a:alpha val="39999"/>
              </a:srgbClr>
            </a:outerShdw>
          </a:effectLst>
        </p:spPr>
        <p:txBody>
          <a:bodyPr lIns="90000" tIns="46800" rIns="90000" bIns="46800"/>
          <a:lstStyle/>
          <a:p>
            <a:pPr latinLnBrk="0">
              <a:buClr>
                <a:schemeClr val="tx1">
                  <a:lumMod val="85000"/>
                  <a:lumOff val="15000"/>
                </a:schemeClr>
              </a:buClr>
              <a:buSzPct val="100000"/>
              <a:buFont typeface="Georgia" pitchFamily="18" charset="0"/>
              <a:buNone/>
              <a:defRPr/>
            </a:pPr>
            <a:endParaRPr kumimoji="0" lang="ko-KR" altLang="ko-KR" dirty="0">
              <a:ea typeface="굴림" pitchFamily="50" charset="-127"/>
            </a:endParaRPr>
          </a:p>
        </p:txBody>
      </p:sp>
      <p:grpSp>
        <p:nvGrpSpPr>
          <p:cNvPr id="47" name="그룹 46"/>
          <p:cNvGrpSpPr/>
          <p:nvPr/>
        </p:nvGrpSpPr>
        <p:grpSpPr>
          <a:xfrm>
            <a:off x="402385" y="2428812"/>
            <a:ext cx="3648497" cy="432000"/>
            <a:chOff x="622756" y="4173478"/>
            <a:chExt cx="2142283" cy="432000"/>
          </a:xfrm>
        </p:grpSpPr>
        <p:sp>
          <p:nvSpPr>
            <p:cNvPr id="48" name="모서리가 둥근 직사각형 47"/>
            <p:cNvSpPr/>
            <p:nvPr/>
          </p:nvSpPr>
          <p:spPr bwMode="auto">
            <a:xfrm rot="5400000">
              <a:off x="1468756" y="3327478"/>
              <a:ext cx="432000" cy="2124000"/>
            </a:xfrm>
            <a:prstGeom prst="roundRect">
              <a:avLst>
                <a:gd name="adj" fmla="val 50000"/>
              </a:avLst>
            </a:prstGeom>
            <a:solidFill>
              <a:srgbClr val="85A644"/>
            </a:solidFill>
            <a:ln w="9525" cap="flat" cmpd="sng" algn="ctr">
              <a:noFill/>
              <a:prstDash val="solid"/>
            </a:ln>
            <a:effectLst/>
          </p:spPr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endParaRPr>
            </a:p>
          </p:txBody>
        </p:sp>
        <p:sp>
          <p:nvSpPr>
            <p:cNvPr id="50" name="TextBox 74"/>
            <p:cNvSpPr txBox="1">
              <a:spLocks noChangeArrowheads="1"/>
            </p:cNvSpPr>
            <p:nvPr/>
          </p:nvSpPr>
          <p:spPr bwMode="auto">
            <a:xfrm>
              <a:off x="715891" y="4178953"/>
              <a:ext cx="2049148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ko-KR" altLang="en-US" sz="2000" smtClean="0">
                  <a:solidFill>
                    <a:schemeClr val="bg1"/>
                  </a:solidFill>
                  <a:latin typeface="HY견고딕" pitchFamily="18" charset="-127"/>
                  <a:ea typeface="HY견고딕" pitchFamily="18" charset="-127"/>
                </a:rPr>
                <a:t>한국 산업 표준의 분류</a:t>
              </a:r>
              <a:endParaRPr lang="ko-KR" altLang="en-US" sz="20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sp>
        <p:nvSpPr>
          <p:cNvPr id="51" name="모서리가 둥근 직사각형 50"/>
          <p:cNvSpPr/>
          <p:nvPr/>
        </p:nvSpPr>
        <p:spPr>
          <a:xfrm>
            <a:off x="615616" y="3244645"/>
            <a:ext cx="1751658" cy="511278"/>
          </a:xfrm>
          <a:prstGeom prst="roundRect">
            <a:avLst/>
          </a:prstGeom>
          <a:solidFill>
            <a:srgbClr val="6699FF">
              <a:alpha val="20000"/>
            </a:srgbClr>
          </a:solidFill>
          <a:ln>
            <a:noFill/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kumimoji="0" lang="ko-KR" altLang="en-US" b="1" kern="0" smtClean="0">
                <a:solidFill>
                  <a:schemeClr val="tx1"/>
                </a:solidFill>
              </a:rPr>
              <a:t>제품 표준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2" name="모서리가 둥근 직사각형 51"/>
          <p:cNvSpPr/>
          <p:nvPr/>
        </p:nvSpPr>
        <p:spPr>
          <a:xfrm>
            <a:off x="2759184" y="3205319"/>
            <a:ext cx="5500688" cy="550607"/>
          </a:xfrm>
          <a:prstGeom prst="roundRect">
            <a:avLst/>
          </a:prstGeom>
          <a:solidFill>
            <a:srgbClr val="6699FF">
              <a:alpha val="20000"/>
            </a:srgbClr>
          </a:solidFill>
          <a:ln>
            <a:noFill/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>
              <a:lnSpc>
                <a:spcPct val="150000"/>
              </a:lnSpc>
              <a:defRPr/>
            </a:pPr>
            <a:r>
              <a:rPr kumimoji="0" lang="ko-KR" altLang="en-US" b="1" kern="0" smtClean="0">
                <a:solidFill>
                  <a:schemeClr val="tx1"/>
                </a:solidFill>
              </a:rPr>
              <a:t>제품의 형상</a:t>
            </a:r>
            <a:r>
              <a:rPr kumimoji="0" lang="en-US" altLang="ko-KR" b="1" kern="0" smtClean="0">
                <a:solidFill>
                  <a:schemeClr val="tx1"/>
                </a:solidFill>
              </a:rPr>
              <a:t>, </a:t>
            </a:r>
            <a:r>
              <a:rPr kumimoji="0" lang="ko-KR" altLang="en-US" b="1" kern="0" smtClean="0">
                <a:solidFill>
                  <a:schemeClr val="tx1"/>
                </a:solidFill>
              </a:rPr>
              <a:t>치수</a:t>
            </a:r>
            <a:r>
              <a:rPr kumimoji="0" lang="en-US" altLang="ko-KR" b="1" kern="0" smtClean="0">
                <a:solidFill>
                  <a:schemeClr val="tx1"/>
                </a:solidFill>
              </a:rPr>
              <a:t>, </a:t>
            </a:r>
            <a:r>
              <a:rPr kumimoji="0" lang="ko-KR" altLang="en-US" b="1" kern="0" smtClean="0">
                <a:solidFill>
                  <a:schemeClr val="tx1"/>
                </a:solidFill>
              </a:rPr>
              <a:t>품질 등을 규정</a:t>
            </a:r>
            <a:endParaRPr kumimoji="0" lang="en-US" altLang="ko-KR" b="1" kern="0" dirty="0">
              <a:solidFill>
                <a:schemeClr val="tx1"/>
              </a:solidFill>
            </a:endParaRPr>
          </a:p>
        </p:txBody>
      </p:sp>
      <p:cxnSp>
        <p:nvCxnSpPr>
          <p:cNvPr id="53" name="직선 화살표 연결선 52"/>
          <p:cNvCxnSpPr/>
          <p:nvPr/>
        </p:nvCxnSpPr>
        <p:spPr>
          <a:xfrm>
            <a:off x="2379719" y="3478375"/>
            <a:ext cx="357188" cy="1588"/>
          </a:xfrm>
          <a:prstGeom prst="straightConnector1">
            <a:avLst/>
          </a:prstGeom>
          <a:ln w="28575">
            <a:prstDash val="sysDash"/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모서리가 둥근 직사각형 53"/>
          <p:cNvSpPr/>
          <p:nvPr/>
        </p:nvSpPr>
        <p:spPr>
          <a:xfrm>
            <a:off x="615616" y="4129549"/>
            <a:ext cx="1751658" cy="511278"/>
          </a:xfrm>
          <a:prstGeom prst="roundRect">
            <a:avLst/>
          </a:prstGeom>
          <a:solidFill>
            <a:srgbClr val="6699FF">
              <a:alpha val="20000"/>
            </a:srgbClr>
          </a:solidFill>
          <a:ln>
            <a:noFill/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kumimoji="0" lang="ko-KR" altLang="en-US" b="1" kern="0" smtClean="0">
                <a:solidFill>
                  <a:schemeClr val="tx1"/>
                </a:solidFill>
              </a:rPr>
              <a:t>방법 표준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5" name="모서리가 둥근 직사각형 54"/>
          <p:cNvSpPr/>
          <p:nvPr/>
        </p:nvSpPr>
        <p:spPr>
          <a:xfrm>
            <a:off x="2759184" y="4090223"/>
            <a:ext cx="5500688" cy="550607"/>
          </a:xfrm>
          <a:prstGeom prst="roundRect">
            <a:avLst/>
          </a:prstGeom>
          <a:solidFill>
            <a:srgbClr val="6699FF">
              <a:alpha val="20000"/>
            </a:srgbClr>
          </a:solidFill>
          <a:ln>
            <a:noFill/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>
              <a:lnSpc>
                <a:spcPct val="150000"/>
              </a:lnSpc>
              <a:defRPr/>
            </a:pPr>
            <a:r>
              <a:rPr kumimoji="0" lang="ko-KR" altLang="en-US" b="1" kern="0" smtClean="0">
                <a:solidFill>
                  <a:schemeClr val="tx1"/>
                </a:solidFill>
              </a:rPr>
              <a:t>시험</a:t>
            </a:r>
            <a:r>
              <a:rPr kumimoji="0" lang="en-US" altLang="ko-KR" b="1" kern="0" smtClean="0">
                <a:solidFill>
                  <a:schemeClr val="tx1"/>
                </a:solidFill>
              </a:rPr>
              <a:t>, </a:t>
            </a:r>
            <a:r>
              <a:rPr kumimoji="0" lang="ko-KR" altLang="en-US" b="1" kern="0" smtClean="0">
                <a:solidFill>
                  <a:schemeClr val="tx1"/>
                </a:solidFill>
              </a:rPr>
              <a:t>분석</a:t>
            </a:r>
            <a:r>
              <a:rPr kumimoji="0" lang="en-US" altLang="ko-KR" b="1" kern="0" smtClean="0">
                <a:solidFill>
                  <a:schemeClr val="tx1"/>
                </a:solidFill>
              </a:rPr>
              <a:t>, </a:t>
            </a:r>
            <a:r>
              <a:rPr kumimoji="0" lang="ko-KR" altLang="en-US" b="1" kern="0" smtClean="0">
                <a:solidFill>
                  <a:schemeClr val="tx1"/>
                </a:solidFill>
              </a:rPr>
              <a:t>검사</a:t>
            </a:r>
            <a:r>
              <a:rPr kumimoji="0" lang="en-US" altLang="ko-KR" b="1" kern="0" smtClean="0">
                <a:solidFill>
                  <a:schemeClr val="tx1"/>
                </a:solidFill>
              </a:rPr>
              <a:t>, </a:t>
            </a:r>
            <a:r>
              <a:rPr kumimoji="0" lang="ko-KR" altLang="en-US" b="1" kern="0" smtClean="0">
                <a:solidFill>
                  <a:schemeClr val="tx1"/>
                </a:solidFill>
              </a:rPr>
              <a:t>측정 방법</a:t>
            </a:r>
            <a:r>
              <a:rPr kumimoji="0" lang="en-US" altLang="ko-KR" b="1" kern="0" smtClean="0">
                <a:solidFill>
                  <a:schemeClr val="tx1"/>
                </a:solidFill>
              </a:rPr>
              <a:t>, </a:t>
            </a:r>
            <a:r>
              <a:rPr kumimoji="0" lang="ko-KR" altLang="en-US" b="1" kern="0" smtClean="0">
                <a:solidFill>
                  <a:schemeClr val="tx1"/>
                </a:solidFill>
              </a:rPr>
              <a:t>작업 표준 등을 규정</a:t>
            </a:r>
            <a:endParaRPr kumimoji="0" lang="en-US" altLang="ko-KR" b="1" kern="0" dirty="0">
              <a:solidFill>
                <a:schemeClr val="tx1"/>
              </a:solidFill>
            </a:endParaRPr>
          </a:p>
        </p:txBody>
      </p:sp>
      <p:cxnSp>
        <p:nvCxnSpPr>
          <p:cNvPr id="56" name="직선 화살표 연결선 55"/>
          <p:cNvCxnSpPr/>
          <p:nvPr/>
        </p:nvCxnSpPr>
        <p:spPr>
          <a:xfrm>
            <a:off x="2379719" y="4363279"/>
            <a:ext cx="357188" cy="1588"/>
          </a:xfrm>
          <a:prstGeom prst="straightConnector1">
            <a:avLst/>
          </a:prstGeom>
          <a:ln w="28575">
            <a:prstDash val="sysDash"/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모서리가 둥근 직사각형 56"/>
          <p:cNvSpPr/>
          <p:nvPr/>
        </p:nvSpPr>
        <p:spPr>
          <a:xfrm>
            <a:off x="615616" y="5102942"/>
            <a:ext cx="1751658" cy="511278"/>
          </a:xfrm>
          <a:prstGeom prst="roundRect">
            <a:avLst/>
          </a:prstGeom>
          <a:solidFill>
            <a:srgbClr val="6699FF">
              <a:alpha val="20000"/>
            </a:srgbClr>
          </a:solidFill>
          <a:ln>
            <a:noFill/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kumimoji="0" lang="ko-KR" altLang="en-US" b="1" kern="0" smtClean="0">
                <a:solidFill>
                  <a:schemeClr val="tx1"/>
                </a:solidFill>
              </a:rPr>
              <a:t>전달 표준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8" name="모서리가 둥근 직사각형 57"/>
          <p:cNvSpPr/>
          <p:nvPr/>
        </p:nvSpPr>
        <p:spPr>
          <a:xfrm>
            <a:off x="2759184" y="5063616"/>
            <a:ext cx="5500688" cy="550607"/>
          </a:xfrm>
          <a:prstGeom prst="roundRect">
            <a:avLst/>
          </a:prstGeom>
          <a:solidFill>
            <a:srgbClr val="6699FF">
              <a:alpha val="20000"/>
            </a:srgbClr>
          </a:solidFill>
          <a:ln>
            <a:noFill/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>
              <a:lnSpc>
                <a:spcPct val="150000"/>
              </a:lnSpc>
              <a:defRPr/>
            </a:pPr>
            <a:r>
              <a:rPr kumimoji="0" lang="ko-KR" altLang="en-US" b="1" kern="0" smtClean="0">
                <a:solidFill>
                  <a:schemeClr val="tx1"/>
                </a:solidFill>
              </a:rPr>
              <a:t>용어</a:t>
            </a:r>
            <a:r>
              <a:rPr kumimoji="0" lang="en-US" altLang="ko-KR" b="1" kern="0" smtClean="0">
                <a:solidFill>
                  <a:schemeClr val="tx1"/>
                </a:solidFill>
              </a:rPr>
              <a:t>, </a:t>
            </a:r>
            <a:r>
              <a:rPr kumimoji="0" lang="ko-KR" altLang="en-US" b="1" kern="0" smtClean="0">
                <a:solidFill>
                  <a:schemeClr val="tx1"/>
                </a:solidFill>
              </a:rPr>
              <a:t>기술</a:t>
            </a:r>
            <a:r>
              <a:rPr kumimoji="0" lang="en-US" altLang="ko-KR" b="1" kern="0" smtClean="0">
                <a:solidFill>
                  <a:schemeClr val="tx1"/>
                </a:solidFill>
              </a:rPr>
              <a:t>, </a:t>
            </a:r>
            <a:r>
              <a:rPr kumimoji="0" lang="ko-KR" altLang="en-US" b="1" kern="0" smtClean="0">
                <a:solidFill>
                  <a:schemeClr val="tx1"/>
                </a:solidFill>
              </a:rPr>
              <a:t>단위</a:t>
            </a:r>
            <a:r>
              <a:rPr kumimoji="0" lang="en-US" altLang="ko-KR" b="1" kern="0" smtClean="0">
                <a:solidFill>
                  <a:schemeClr val="tx1"/>
                </a:solidFill>
              </a:rPr>
              <a:t>, </a:t>
            </a:r>
            <a:r>
              <a:rPr kumimoji="0" lang="ko-KR" altLang="en-US" b="1" kern="0" smtClean="0">
                <a:solidFill>
                  <a:schemeClr val="tx1"/>
                </a:solidFill>
              </a:rPr>
              <a:t>수열 등을 규정</a:t>
            </a:r>
            <a:endParaRPr kumimoji="0" lang="en-US" altLang="ko-KR" b="1" kern="0" dirty="0">
              <a:solidFill>
                <a:schemeClr val="tx1"/>
              </a:solidFill>
            </a:endParaRPr>
          </a:p>
        </p:txBody>
      </p:sp>
      <p:cxnSp>
        <p:nvCxnSpPr>
          <p:cNvPr id="59" name="직선 화살표 연결선 58"/>
          <p:cNvCxnSpPr/>
          <p:nvPr/>
        </p:nvCxnSpPr>
        <p:spPr>
          <a:xfrm>
            <a:off x="2379719" y="5336672"/>
            <a:ext cx="357188" cy="1588"/>
          </a:xfrm>
          <a:prstGeom prst="straightConnector1">
            <a:avLst/>
          </a:prstGeom>
          <a:ln w="28575">
            <a:prstDash val="sysDash"/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629264" y="5889523"/>
            <a:ext cx="7155835" cy="64633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기본 부문</a:t>
            </a:r>
            <a:r>
              <a:rPr lang="en-US" altLang="ko-KR" dirty="0" smtClean="0">
                <a:latin typeface="HY견고딕" pitchFamily="18" charset="-127"/>
                <a:ea typeface="HY견고딕" pitchFamily="18" charset="-127"/>
              </a:rPr>
              <a:t>(A)</a:t>
            </a:r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로부터 정보 부문</a:t>
            </a:r>
            <a:r>
              <a:rPr lang="en-US" altLang="ko-KR" dirty="0" smtClean="0">
                <a:latin typeface="HY견고딕" pitchFamily="18" charset="-127"/>
                <a:ea typeface="HY견고딕" pitchFamily="18" charset="-127"/>
              </a:rPr>
              <a:t>(X)</a:t>
            </a:r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까지 </a:t>
            </a:r>
            <a:r>
              <a:rPr lang="en-US" altLang="ko-KR" dirty="0" smtClean="0">
                <a:latin typeface="HY견고딕" pitchFamily="18" charset="-127"/>
                <a:ea typeface="HY견고딕" pitchFamily="18" charset="-127"/>
              </a:rPr>
              <a:t>21</a:t>
            </a:r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개 부문으로 분류</a:t>
            </a:r>
            <a:endParaRPr lang="en-US" altLang="ko-KR" dirty="0" smtClean="0">
              <a:latin typeface="HY견고딕" pitchFamily="18" charset="-127"/>
              <a:ea typeface="HY견고딕" pitchFamily="18" charset="-127"/>
            </a:endParaRPr>
          </a:p>
          <a:p>
            <a:r>
              <a:rPr lang="en-US" altLang="ko-KR" dirty="0" smtClean="0">
                <a:latin typeface="HY견고딕" pitchFamily="18" charset="-127"/>
                <a:ea typeface="HY견고딕" pitchFamily="18" charset="-127"/>
              </a:rPr>
              <a:t>(KS A:</a:t>
            </a:r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기본</a:t>
            </a:r>
            <a:r>
              <a:rPr lang="en-US" altLang="ko-KR" dirty="0" smtClean="0">
                <a:latin typeface="HY견고딕" pitchFamily="18" charset="-127"/>
                <a:ea typeface="HY견고딕" pitchFamily="18" charset="-127"/>
              </a:rPr>
              <a:t>,  KS B:</a:t>
            </a:r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기계</a:t>
            </a:r>
            <a:r>
              <a:rPr lang="en-US" altLang="ko-KR" dirty="0" smtClean="0">
                <a:latin typeface="HY견고딕" pitchFamily="18" charset="-127"/>
                <a:ea typeface="HY견고딕" pitchFamily="18" charset="-127"/>
              </a:rPr>
              <a:t>,  KS C: </a:t>
            </a:r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전기</a:t>
            </a:r>
            <a:r>
              <a:rPr lang="en-US" altLang="ko-KR" dirty="0" smtClean="0">
                <a:latin typeface="HY견고딕" pitchFamily="18" charset="-127"/>
                <a:ea typeface="HY견고딕" pitchFamily="18" charset="-127"/>
              </a:rPr>
              <a:t>,  KS D:</a:t>
            </a:r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금속</a:t>
            </a:r>
            <a:r>
              <a:rPr lang="en-US" altLang="ko-KR" dirty="0" smtClean="0">
                <a:latin typeface="HY견고딕" pitchFamily="18" charset="-127"/>
                <a:ea typeface="HY견고딕" pitchFamily="18" charset="-127"/>
              </a:rPr>
              <a:t>,  </a:t>
            </a:r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…  </a:t>
            </a:r>
            <a:r>
              <a:rPr lang="en-US" altLang="ko-KR" dirty="0" smtClean="0">
                <a:latin typeface="HY견고딕" pitchFamily="18" charset="-127"/>
                <a:ea typeface="HY견고딕" pitchFamily="18" charset="-127"/>
              </a:rPr>
              <a:t>)</a:t>
            </a:r>
            <a:endParaRPr lang="ko-KR" altLang="en-US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606800" y="6165487"/>
            <a:ext cx="1371600" cy="370368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5150427" y="6189168"/>
            <a:ext cx="1295400" cy="370368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653714" y="2471853"/>
            <a:ext cx="1713559" cy="370368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5898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텍스트 개체 틀 18"/>
          <p:cNvSpPr txBox="1">
            <a:spLocks/>
          </p:cNvSpPr>
          <p:nvPr/>
        </p:nvSpPr>
        <p:spPr>
          <a:xfrm>
            <a:off x="-150129" y="7784"/>
            <a:ext cx="8625386" cy="709461"/>
          </a:xfrm>
          <a:prstGeom prst="rect">
            <a:avLst/>
          </a:prstGeom>
          <a:noFill/>
        </p:spPr>
        <p:txBody>
          <a:bodyPr wrap="square" lIns="216000" tIns="169200" rIns="0" bIns="0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marL="444500" lvl="0" indent="-444500" fontAlgn="auto">
              <a:spcBef>
                <a:spcPct val="20000"/>
              </a:spcBef>
              <a:spcAft>
                <a:spcPts val="0"/>
              </a:spcAft>
              <a:tabLst>
                <a:tab pos="444500" algn="l"/>
              </a:tabLst>
              <a:defRPr/>
            </a:pPr>
            <a:r>
              <a:rPr kumimoji="0" lang="en-US" altLang="ko-KR" sz="3400" spc="-350" dirty="0" smtClean="0">
                <a:solidFill>
                  <a:sysClr val="window" lastClr="FFFFFF"/>
                </a:solidFill>
                <a:latin typeface="HY견고딕" pitchFamily="18" charset="-127"/>
                <a:ea typeface="HY견고딕" pitchFamily="18" charset="-127"/>
              </a:rPr>
              <a:t>2-3. </a:t>
            </a:r>
            <a:r>
              <a:rPr kumimoji="0" lang="ko-KR" altLang="en-US" sz="3400" spc="-350" dirty="0" smtClean="0">
                <a:solidFill>
                  <a:sysClr val="window" lastClr="FFFFFF"/>
                </a:solidFill>
                <a:latin typeface="HY견고딕" pitchFamily="18" charset="-127"/>
                <a:ea typeface="HY견고딕" pitchFamily="18" charset="-127"/>
              </a:rPr>
              <a:t>한국 산업 표준 및 국가 통합 인증 마크</a:t>
            </a:r>
          </a:p>
        </p:txBody>
      </p:sp>
      <p:sp>
        <p:nvSpPr>
          <p:cNvPr id="14" name="텍스트 개체 틀 13"/>
          <p:cNvSpPr>
            <a:spLocks noGrp="1"/>
          </p:cNvSpPr>
          <p:nvPr>
            <p:ph type="body" sz="quarter" idx="4294967295"/>
          </p:nvPr>
        </p:nvSpPr>
        <p:spPr>
          <a:xfrm>
            <a:off x="8172450" y="488865"/>
            <a:ext cx="720030" cy="215478"/>
          </a:xfrm>
        </p:spPr>
        <p:txBody>
          <a:bodyPr>
            <a:normAutofit fontScale="25000" lnSpcReduction="20000"/>
          </a:bodyPr>
          <a:lstStyle/>
          <a:p>
            <a:pPr lvl="0"/>
            <a:r>
              <a:rPr lang="en-US" altLang="ko-KR" b="1" dirty="0" smtClean="0">
                <a:solidFill>
                  <a:sysClr val="windowText" lastClr="000000"/>
                </a:solidFill>
              </a:rPr>
              <a:t>77</a:t>
            </a:r>
            <a:r>
              <a:rPr lang="ko-KR" altLang="en-US" dirty="0" smtClean="0">
                <a:solidFill>
                  <a:sysClr val="windowText" lastClr="000000"/>
                </a:solidFill>
              </a:rPr>
              <a:t>쪽</a:t>
            </a:r>
            <a:endParaRPr lang="ko-KR" altLang="en-US" dirty="0">
              <a:solidFill>
                <a:sysClr val="windowText" lastClr="000000"/>
              </a:solidFill>
            </a:endParaRPr>
          </a:p>
          <a:p>
            <a:endParaRPr lang="ko-KR" altLang="en-US" dirty="0"/>
          </a:p>
        </p:txBody>
      </p:sp>
      <p:sp>
        <p:nvSpPr>
          <p:cNvPr id="19" name="텍스트 개체 틀 20"/>
          <p:cNvSpPr>
            <a:spLocks noGrp="1"/>
          </p:cNvSpPr>
          <p:nvPr>
            <p:ph type="body" sz="quarter" idx="13"/>
          </p:nvPr>
        </p:nvSpPr>
        <p:spPr>
          <a:xfrm>
            <a:off x="0" y="802370"/>
            <a:ext cx="8675688" cy="430887"/>
          </a:xfrm>
        </p:spPr>
        <p:txBody>
          <a:bodyPr/>
          <a:lstStyle/>
          <a:p>
            <a:pPr>
              <a:buNone/>
              <a:defRPr/>
            </a:pPr>
            <a:r>
              <a:rPr lang="en-US" altLang="ko-KR" spc="0" dirty="0">
                <a:solidFill>
                  <a:srgbClr val="D84E28"/>
                </a:solidFill>
              </a:rPr>
              <a:t>2</a:t>
            </a:r>
            <a:r>
              <a:rPr lang="en-US" altLang="ko-KR" spc="0" smtClean="0">
                <a:solidFill>
                  <a:srgbClr val="D84E28"/>
                </a:solidFill>
              </a:rPr>
              <a:t>. </a:t>
            </a:r>
            <a:r>
              <a:rPr lang="ko-KR" altLang="en-US" spc="0" dirty="0">
                <a:solidFill>
                  <a:srgbClr val="D84E28"/>
                </a:solidFill>
              </a:rPr>
              <a:t>한국 </a:t>
            </a:r>
            <a:r>
              <a:rPr lang="ko-KR" altLang="en-US" spc="0">
                <a:solidFill>
                  <a:srgbClr val="D84E28"/>
                </a:solidFill>
              </a:rPr>
              <a:t>산업 </a:t>
            </a:r>
            <a:r>
              <a:rPr lang="ko-KR" altLang="en-US" spc="0" smtClean="0">
                <a:solidFill>
                  <a:srgbClr val="D84E28"/>
                </a:solidFill>
              </a:rPr>
              <a:t>표준 인증 대상</a:t>
            </a:r>
            <a:endParaRPr lang="ko-KR" altLang="en-US" spc="0" dirty="0">
              <a:solidFill>
                <a:srgbClr val="D84E28"/>
              </a:solidFill>
            </a:endParaRPr>
          </a:p>
        </p:txBody>
      </p:sp>
      <p:sp>
        <p:nvSpPr>
          <p:cNvPr id="26" name="슬라이드 번호 개체 틀 1"/>
          <p:cNvSpPr txBox="1">
            <a:spLocks/>
          </p:cNvSpPr>
          <p:nvPr/>
        </p:nvSpPr>
        <p:spPr>
          <a:xfrm>
            <a:off x="70104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1C38FD2-3E40-4951-B517-55F52472B3F8}" type="slidenum">
              <a:rPr kumimoji="1" lang="en-GB" altLang="ko-KR" sz="1200" b="1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n-cs"/>
              </a:rPr>
              <a:pPr marL="0" marR="0" lvl="0" indent="0" algn="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1" lang="en-GB" altLang="ko-KR" sz="1200" b="1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굴림" pitchFamily="50" charset="-127"/>
              <a:ea typeface="굴림" pitchFamily="50" charset="-127"/>
              <a:cs typeface="+mn-cs"/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256205" y="1651828"/>
            <a:ext cx="8317523" cy="1563319"/>
          </a:xfrm>
          <a:prstGeom prst="roundRect">
            <a:avLst/>
          </a:prstGeom>
          <a:solidFill>
            <a:srgbClr val="6699FF">
              <a:alpha val="20000"/>
            </a:srgbClr>
          </a:solidFill>
          <a:ln>
            <a:noFill/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marL="265113" lvl="1" indent="-176213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ko-KR" altLang="en-US" sz="1600" b="1" smtClean="0">
                <a:solidFill>
                  <a:schemeClr val="tx1"/>
                </a:solidFill>
              </a:rPr>
              <a:t> 독과점 품목</a:t>
            </a:r>
            <a:r>
              <a:rPr lang="en-US" altLang="ko-KR" sz="1600" b="1" smtClean="0">
                <a:solidFill>
                  <a:schemeClr val="tx1"/>
                </a:solidFill>
              </a:rPr>
              <a:t>, </a:t>
            </a:r>
            <a:r>
              <a:rPr lang="ko-KR" altLang="en-US" sz="1600" b="1" smtClean="0">
                <a:solidFill>
                  <a:schemeClr val="tx1"/>
                </a:solidFill>
              </a:rPr>
              <a:t>가격 변동 등으로 현저한 품질 저하가 우려되는 광</a:t>
            </a:r>
            <a:r>
              <a:rPr lang="ko-KR" altLang="en-US" sz="1600" b="1" smtClean="0">
                <a:solidFill>
                  <a:schemeClr val="tx1"/>
                </a:solidFill>
                <a:sym typeface="Wingdings 2"/>
              </a:rPr>
              <a:t>공업품</a:t>
            </a:r>
            <a:endParaRPr lang="en-US" altLang="ko-KR" sz="1600" b="1" dirty="0" smtClean="0">
              <a:solidFill>
                <a:schemeClr val="tx1"/>
              </a:solidFill>
              <a:sym typeface="Wingdings 2"/>
            </a:endParaRPr>
          </a:p>
          <a:p>
            <a:pPr marL="265113" lvl="1" indent="-176213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en-US" altLang="ko-KR" sz="1600" b="1" smtClean="0">
                <a:solidFill>
                  <a:schemeClr val="tx1"/>
                </a:solidFill>
                <a:sym typeface="Wingdings 2"/>
              </a:rPr>
              <a:t> </a:t>
            </a:r>
            <a:r>
              <a:rPr lang="ko-KR" altLang="en-US" sz="1600" b="1" smtClean="0">
                <a:solidFill>
                  <a:schemeClr val="tx1"/>
                </a:solidFill>
                <a:sym typeface="Wingdings 2"/>
              </a:rPr>
              <a:t>원자재에 해당하는 것으로 다른 산업에 미치는 영향이 큰 </a:t>
            </a:r>
            <a:r>
              <a:rPr lang="ko-KR" altLang="en-US" sz="1600" b="1" smtClean="0">
                <a:solidFill>
                  <a:schemeClr val="tx1"/>
                </a:solidFill>
              </a:rPr>
              <a:t>광</a:t>
            </a:r>
            <a:r>
              <a:rPr lang="ko-KR" altLang="en-US" sz="1600" b="1" smtClean="0">
                <a:solidFill>
                  <a:schemeClr val="tx1"/>
                </a:solidFill>
                <a:sym typeface="Wingdings 2"/>
              </a:rPr>
              <a:t>공업품 </a:t>
            </a:r>
            <a:endParaRPr lang="en-US" altLang="ko-KR" sz="1600" b="1" smtClean="0">
              <a:solidFill>
                <a:schemeClr val="tx1"/>
              </a:solidFill>
              <a:sym typeface="Wingdings 2"/>
            </a:endParaRPr>
          </a:p>
          <a:p>
            <a:pPr marL="265113" lvl="1" indent="-176213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ko-KR" altLang="en-US" sz="1600" b="1" smtClean="0">
                <a:solidFill>
                  <a:schemeClr val="tx1"/>
                </a:solidFill>
                <a:sym typeface="Wingdings 2"/>
              </a:rPr>
              <a:t> 품질 식별이 용이하지 아니하여 소비자 보호를 위하여 표준에 맞는 것임을 표시할 필요가 있는 </a:t>
            </a:r>
            <a:r>
              <a:rPr lang="ko-KR" altLang="en-US" sz="1600" b="1" smtClean="0">
                <a:solidFill>
                  <a:schemeClr val="tx1"/>
                </a:solidFill>
              </a:rPr>
              <a:t>광</a:t>
            </a:r>
            <a:r>
              <a:rPr lang="ko-KR" altLang="en-US" sz="1600" b="1" smtClean="0">
                <a:solidFill>
                  <a:schemeClr val="tx1"/>
                </a:solidFill>
                <a:sym typeface="Wingdings 2"/>
              </a:rPr>
              <a:t>공업품</a:t>
            </a:r>
            <a:endParaRPr lang="en-US" altLang="ko-KR" sz="1600" b="1" smtClean="0">
              <a:solidFill>
                <a:schemeClr val="tx1"/>
              </a:solidFill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281318" y="1356853"/>
            <a:ext cx="1537648" cy="314640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kumimoji="0" lang="ko-KR" altLang="en-US" b="1" kern="0" smtClean="0">
                <a:solidFill>
                  <a:schemeClr val="tx1"/>
                </a:solidFill>
              </a:rPr>
              <a:t>제품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256205" y="3647782"/>
            <a:ext cx="8317523" cy="1150364"/>
          </a:xfrm>
          <a:prstGeom prst="roundRect">
            <a:avLst/>
          </a:prstGeom>
          <a:solidFill>
            <a:srgbClr val="6699FF">
              <a:alpha val="20000"/>
            </a:srgbClr>
          </a:solidFill>
          <a:ln>
            <a:noFill/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marL="265113" lvl="1" indent="-176213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ko-KR" altLang="en-US" sz="1600" b="1" smtClean="0">
                <a:solidFill>
                  <a:schemeClr val="tx1"/>
                </a:solidFill>
              </a:rPr>
              <a:t> 품질 또는 생산성 향상이 가능한 가공 기술</a:t>
            </a:r>
            <a:endParaRPr lang="en-US" altLang="ko-KR" sz="1600" b="1" dirty="0" smtClean="0">
              <a:solidFill>
                <a:schemeClr val="tx1"/>
              </a:solidFill>
              <a:sym typeface="Wingdings 2"/>
            </a:endParaRPr>
          </a:p>
          <a:p>
            <a:pPr marL="265113" lvl="1" indent="-176213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en-US" altLang="ko-KR" sz="1600" b="1" smtClean="0">
                <a:solidFill>
                  <a:schemeClr val="tx1"/>
                </a:solidFill>
                <a:sym typeface="Wingdings 2"/>
              </a:rPr>
              <a:t> </a:t>
            </a:r>
            <a:r>
              <a:rPr lang="ko-KR" altLang="en-US" sz="1600" b="1" smtClean="0">
                <a:solidFill>
                  <a:schemeClr val="tx1"/>
                </a:solidFill>
                <a:sym typeface="Wingdings 2"/>
              </a:rPr>
              <a:t>소비자의 권익 보호 및 피해 방지를 위해 한국산업표준에 맞는 것임을 표시할 필요가 있는 경우</a:t>
            </a:r>
            <a:endParaRPr lang="en-US" altLang="ko-KR" sz="1600" b="1" smtClean="0">
              <a:solidFill>
                <a:schemeClr val="tx1"/>
              </a:solidFill>
            </a:endParaRPr>
          </a:p>
        </p:txBody>
      </p:sp>
      <p:sp>
        <p:nvSpPr>
          <p:cNvPr id="29" name="모서리가 둥근 직사각형 28"/>
          <p:cNvSpPr/>
          <p:nvPr/>
        </p:nvSpPr>
        <p:spPr>
          <a:xfrm>
            <a:off x="281318" y="3352805"/>
            <a:ext cx="1537648" cy="314640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b="1" smtClean="0">
                <a:solidFill>
                  <a:schemeClr val="tx1"/>
                </a:solidFill>
              </a:rPr>
              <a:t>가공 기술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256205" y="5250441"/>
            <a:ext cx="8317523" cy="1435494"/>
          </a:xfrm>
          <a:prstGeom prst="roundRect">
            <a:avLst/>
          </a:prstGeom>
          <a:solidFill>
            <a:srgbClr val="6699FF">
              <a:alpha val="20000"/>
            </a:srgbClr>
          </a:solidFill>
          <a:ln>
            <a:noFill/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marL="265113" lvl="1" indent="-176213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ko-KR" altLang="en-US" sz="1600" b="1" smtClean="0">
                <a:solidFill>
                  <a:schemeClr val="tx1"/>
                </a:solidFill>
              </a:rPr>
              <a:t> 국가 정책적으로 서비스 품질 향상이 필요한 경우</a:t>
            </a:r>
            <a:endParaRPr lang="en-US" altLang="ko-KR" sz="1600" b="1" smtClean="0">
              <a:solidFill>
                <a:schemeClr val="tx1"/>
              </a:solidFill>
            </a:endParaRPr>
          </a:p>
          <a:p>
            <a:pPr marL="265113" lvl="1" indent="-176213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en-US" altLang="ko-KR" sz="1600" b="1" smtClean="0">
                <a:solidFill>
                  <a:schemeClr val="tx1"/>
                </a:solidFill>
                <a:sym typeface="Wingdings 2"/>
              </a:rPr>
              <a:t> </a:t>
            </a:r>
            <a:r>
              <a:rPr lang="ko-KR" altLang="en-US" sz="1600" b="1" smtClean="0">
                <a:solidFill>
                  <a:schemeClr val="tx1"/>
                </a:solidFill>
                <a:sym typeface="Wingdings 2"/>
              </a:rPr>
              <a:t>제조업 지원 서비스로 다른 산업에 미치는 영향이 큰 경우</a:t>
            </a:r>
            <a:endParaRPr lang="en-US" altLang="ko-KR" sz="1600" b="1" smtClean="0">
              <a:solidFill>
                <a:schemeClr val="tx1"/>
              </a:solidFill>
              <a:sym typeface="Wingdings 2"/>
            </a:endParaRPr>
          </a:p>
          <a:p>
            <a:pPr marL="265113" lvl="1" indent="-176213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en-US" altLang="ko-KR" sz="1600" b="1" smtClean="0">
                <a:solidFill>
                  <a:schemeClr val="tx1"/>
                </a:solidFill>
                <a:sym typeface="Wingdings 2"/>
              </a:rPr>
              <a:t> </a:t>
            </a:r>
            <a:r>
              <a:rPr lang="ko-KR" altLang="en-US" sz="1600" b="1" smtClean="0">
                <a:solidFill>
                  <a:schemeClr val="tx1"/>
                </a:solidFill>
                <a:sym typeface="Wingdings 2"/>
              </a:rPr>
              <a:t>소비자의 권익 보호 및 피해 방지를 위해 한국산업표준에 맞는 것임을 표시할 필요가 있는 경우</a:t>
            </a:r>
            <a:endParaRPr lang="en-US" altLang="ko-KR" sz="1600" b="1" smtClean="0">
              <a:solidFill>
                <a:schemeClr val="tx1"/>
              </a:solidFill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281318" y="4955464"/>
            <a:ext cx="1537648" cy="314640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b="1" smtClean="0">
                <a:solidFill>
                  <a:schemeClr val="tx1"/>
                </a:solidFill>
              </a:rPr>
              <a:t>서비스</a:t>
            </a:r>
            <a:endParaRPr lang="ko-KR" alt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3706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모서리가 둥근 직사각형 10"/>
          <p:cNvSpPr/>
          <p:nvPr/>
        </p:nvSpPr>
        <p:spPr bwMode="auto">
          <a:xfrm>
            <a:off x="324719" y="1415845"/>
            <a:ext cx="8172000" cy="1907458"/>
          </a:xfrm>
          <a:prstGeom prst="roundRect">
            <a:avLst>
              <a:gd name="adj" fmla="val 3107"/>
            </a:avLst>
          </a:prstGeom>
          <a:solidFill>
            <a:schemeClr val="bg1"/>
          </a:solidFill>
          <a:ln w="19050">
            <a:solidFill>
              <a:srgbClr val="BFBFB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9" name="텍스트 개체 틀 20"/>
          <p:cNvSpPr>
            <a:spLocks noGrp="1"/>
          </p:cNvSpPr>
          <p:nvPr>
            <p:ph type="body" sz="quarter" idx="13"/>
          </p:nvPr>
        </p:nvSpPr>
        <p:spPr>
          <a:xfrm>
            <a:off x="0" y="943888"/>
            <a:ext cx="8675688" cy="430887"/>
          </a:xfrm>
        </p:spPr>
        <p:txBody>
          <a:bodyPr/>
          <a:lstStyle/>
          <a:p>
            <a:pPr>
              <a:buNone/>
              <a:defRPr/>
            </a:pPr>
            <a:r>
              <a:rPr lang="en-US" altLang="ko-KR" spc="0" dirty="0" smtClean="0">
                <a:solidFill>
                  <a:srgbClr val="D84E28"/>
                </a:solidFill>
              </a:rPr>
              <a:t>3. </a:t>
            </a:r>
            <a:r>
              <a:rPr lang="ko-KR" altLang="en-US" spc="0" dirty="0" smtClean="0">
                <a:solidFill>
                  <a:srgbClr val="D84E28"/>
                </a:solidFill>
              </a:rPr>
              <a:t>각종 국내 인증 </a:t>
            </a:r>
            <a:endParaRPr lang="ko-KR" altLang="en-US" spc="0" dirty="0">
              <a:solidFill>
                <a:srgbClr val="D84E28"/>
              </a:solidFill>
            </a:endParaRPr>
          </a:p>
        </p:txBody>
      </p:sp>
      <p:sp>
        <p:nvSpPr>
          <p:cNvPr id="24" name="텍스트 개체 틀 18"/>
          <p:cNvSpPr txBox="1">
            <a:spLocks/>
          </p:cNvSpPr>
          <p:nvPr/>
        </p:nvSpPr>
        <p:spPr>
          <a:xfrm>
            <a:off x="-150129" y="7784"/>
            <a:ext cx="8625386" cy="709461"/>
          </a:xfrm>
          <a:prstGeom prst="rect">
            <a:avLst/>
          </a:prstGeom>
          <a:noFill/>
        </p:spPr>
        <p:txBody>
          <a:bodyPr wrap="square" lIns="216000" tIns="169200" rIns="0" bIns="0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marL="444500" lvl="0" indent="-444500" fontAlgn="auto">
              <a:spcBef>
                <a:spcPct val="20000"/>
              </a:spcBef>
              <a:spcAft>
                <a:spcPts val="0"/>
              </a:spcAft>
              <a:tabLst>
                <a:tab pos="444500" algn="l"/>
              </a:tabLst>
              <a:defRPr/>
            </a:pPr>
            <a:r>
              <a:rPr kumimoji="0" lang="en-US" altLang="ko-KR" sz="3400" spc="-350" dirty="0" smtClean="0">
                <a:solidFill>
                  <a:sysClr val="window" lastClr="FFFFFF"/>
                </a:solidFill>
                <a:latin typeface="HY견고딕" pitchFamily="18" charset="-127"/>
                <a:ea typeface="HY견고딕" pitchFamily="18" charset="-127"/>
              </a:rPr>
              <a:t>2-3. </a:t>
            </a:r>
            <a:r>
              <a:rPr kumimoji="0" lang="ko-KR" altLang="en-US" sz="3400" spc="-350" dirty="0" smtClean="0">
                <a:solidFill>
                  <a:sysClr val="window" lastClr="FFFFFF"/>
                </a:solidFill>
                <a:latin typeface="HY견고딕" pitchFamily="18" charset="-127"/>
                <a:ea typeface="HY견고딕" pitchFamily="18" charset="-127"/>
              </a:rPr>
              <a:t>한국 산업 표준 및 국가 통합 인증 마크</a:t>
            </a:r>
          </a:p>
        </p:txBody>
      </p:sp>
      <p:pic>
        <p:nvPicPr>
          <p:cNvPr id="29" name="Picture 3"/>
          <p:cNvPicPr>
            <a:picLocks noChangeAspect="1" noChangeArrowheads="1"/>
          </p:cNvPicPr>
          <p:nvPr/>
        </p:nvPicPr>
        <p:blipFill>
          <a:blip r:embed="rId2" cstate="print"/>
          <a:srcRect l="35303" t="41344" r="54921" b="41676"/>
          <a:stretch>
            <a:fillRect/>
          </a:stretch>
        </p:blipFill>
        <p:spPr bwMode="auto">
          <a:xfrm>
            <a:off x="384823" y="1515784"/>
            <a:ext cx="1112750" cy="15465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슬라이드 번호 개체 틀 1"/>
          <p:cNvSpPr txBox="1">
            <a:spLocks/>
          </p:cNvSpPr>
          <p:nvPr/>
        </p:nvSpPr>
        <p:spPr>
          <a:xfrm>
            <a:off x="70104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1C38FD2-3E40-4951-B517-55F52472B3F8}" type="slidenum">
              <a:rPr kumimoji="1" lang="en-GB" altLang="ko-KR" sz="1200" b="1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n-cs"/>
              </a:rPr>
              <a:pPr marL="0" marR="0" lvl="0" indent="0" algn="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1" lang="en-GB" altLang="ko-KR" sz="1200" b="1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굴림" pitchFamily="50" charset="-127"/>
              <a:ea typeface="굴림" pitchFamily="50" charset="-127"/>
              <a:cs typeface="+mn-cs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422261" y="2865293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 smtClean="0">
                <a:solidFill>
                  <a:srgbClr val="070C13"/>
                </a:solidFill>
                <a:latin typeface="HY견고딕" pitchFamily="18" charset="-127"/>
                <a:ea typeface="HY견고딕" pitchFamily="18" charset="-127"/>
              </a:rPr>
              <a:t>KC </a:t>
            </a:r>
            <a:r>
              <a:rPr lang="ko-KR" altLang="en-US" sz="1400" dirty="0" smtClean="0">
                <a:solidFill>
                  <a:srgbClr val="070C13"/>
                </a:solidFill>
                <a:latin typeface="HY견고딕" pitchFamily="18" charset="-127"/>
                <a:ea typeface="HY견고딕" pitchFamily="18" charset="-127"/>
              </a:rPr>
              <a:t>인증 마크</a:t>
            </a:r>
            <a:endParaRPr lang="ko-KR" altLang="en-US" sz="1400" dirty="0">
              <a:solidFill>
                <a:srgbClr val="070C13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740309" y="1594153"/>
            <a:ext cx="654470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6213" indent="-176213">
              <a:buFont typeface="Arial" pitchFamily="34" charset="0"/>
              <a:buChar char="•"/>
            </a:pPr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국가 통합 인증</a:t>
            </a:r>
            <a:r>
              <a:rPr lang="en-US" altLang="ko-KR" dirty="0" smtClean="0">
                <a:latin typeface="HY견고딕" pitchFamily="18" charset="-127"/>
                <a:ea typeface="HY견고딕" pitchFamily="18" charset="-127"/>
              </a:rPr>
              <a:t>(Korea Certification)</a:t>
            </a:r>
          </a:p>
          <a:p>
            <a:pPr marL="176213" indent="-176213">
              <a:buFont typeface="Arial" pitchFamily="34" charset="0"/>
              <a:buChar char="•"/>
            </a:pPr>
            <a:endParaRPr lang="en-US" altLang="ko-KR" dirty="0" smtClean="0">
              <a:latin typeface="HY견고딕" pitchFamily="18" charset="-127"/>
              <a:ea typeface="HY견고딕" pitchFamily="18" charset="-127"/>
            </a:endParaRPr>
          </a:p>
          <a:p>
            <a:pPr marL="176213" indent="-176213">
              <a:buFont typeface="Arial" pitchFamily="34" charset="0"/>
              <a:buChar char="•"/>
            </a:pPr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안전</a:t>
            </a:r>
            <a:r>
              <a:rPr lang="en-US" altLang="ko-KR" dirty="0" smtClean="0">
                <a:latin typeface="HY견고딕" pitchFamily="18" charset="-127"/>
                <a:ea typeface="HY견고딕" pitchFamily="18" charset="-127"/>
              </a:rPr>
              <a:t>·</a:t>
            </a:r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품질</a:t>
            </a:r>
            <a:r>
              <a:rPr lang="en-US" altLang="ko-KR" dirty="0" smtClean="0">
                <a:latin typeface="HY견고딕" pitchFamily="18" charset="-127"/>
                <a:ea typeface="HY견고딕" pitchFamily="18" charset="-127"/>
              </a:rPr>
              <a:t>·</a:t>
            </a:r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환경</a:t>
            </a:r>
            <a:r>
              <a:rPr lang="en-US" altLang="ko-KR" dirty="0" smtClean="0">
                <a:latin typeface="HY견고딕" pitchFamily="18" charset="-127"/>
                <a:ea typeface="HY견고딕" pitchFamily="18" charset="-127"/>
              </a:rPr>
              <a:t>·</a:t>
            </a:r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보건 등을 </a:t>
            </a:r>
            <a:r>
              <a:rPr lang="en-US" altLang="ko-KR" dirty="0" smtClean="0">
                <a:latin typeface="HY견고딕" pitchFamily="18" charset="-127"/>
                <a:ea typeface="HY견고딕" pitchFamily="18" charset="-127"/>
              </a:rPr>
              <a:t>13</a:t>
            </a:r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개의 마크를 통합</a:t>
            </a:r>
            <a:r>
              <a:rPr lang="en-US" altLang="ko-KR" dirty="0" smtClean="0">
                <a:latin typeface="HY견고딕" pitchFamily="18" charset="-127"/>
                <a:ea typeface="HY견고딕" pitchFamily="18" charset="-127"/>
              </a:rPr>
              <a:t>, </a:t>
            </a:r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운영</a:t>
            </a:r>
            <a:endParaRPr lang="en-US" altLang="ko-KR" dirty="0" smtClean="0">
              <a:latin typeface="HY견고딕" pitchFamily="18" charset="-127"/>
              <a:ea typeface="HY견고딕" pitchFamily="18" charset="-127"/>
            </a:endParaRPr>
          </a:p>
          <a:p>
            <a:pPr marL="176213" indent="-176213">
              <a:buFont typeface="Arial" pitchFamily="34" charset="0"/>
              <a:buChar char="•"/>
            </a:pPr>
            <a:endParaRPr lang="en-US" altLang="ko-KR" dirty="0" smtClean="0">
              <a:latin typeface="HY견고딕" pitchFamily="18" charset="-127"/>
              <a:ea typeface="HY견고딕" pitchFamily="18" charset="-127"/>
            </a:endParaRPr>
          </a:p>
          <a:p>
            <a:pPr marL="176213" indent="-176213">
              <a:buFont typeface="Arial" pitchFamily="34" charset="0"/>
              <a:buChar char="•"/>
            </a:pPr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제품 출시 전 의무적으로 취득해야 하는 법정 강제 인증 마크</a:t>
            </a:r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8359" y="3458804"/>
            <a:ext cx="6827837" cy="32271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직사각형 12"/>
          <p:cNvSpPr/>
          <p:nvPr/>
        </p:nvSpPr>
        <p:spPr>
          <a:xfrm>
            <a:off x="1930401" y="1594153"/>
            <a:ext cx="4248726" cy="370368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3343564" y="2716750"/>
            <a:ext cx="4844471" cy="370368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/>
          <p:cNvGrpSpPr/>
          <p:nvPr/>
        </p:nvGrpSpPr>
        <p:grpSpPr>
          <a:xfrm>
            <a:off x="89237" y="1533983"/>
            <a:ext cx="8642964" cy="4940505"/>
            <a:chOff x="115851" y="1510276"/>
            <a:chExt cx="8642964" cy="4940505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851" y="1510276"/>
              <a:ext cx="8642964" cy="4940505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>
              <a:off x="4668983" y="3061693"/>
              <a:ext cx="151014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2011</a:t>
              </a:r>
              <a:r>
                <a:rPr lang="ko-KR" altLang="en-US" sz="28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년</a:t>
              </a:r>
              <a:endParaRPr lang="ko-KR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15" name="직사각형 14"/>
          <p:cNvSpPr/>
          <p:nvPr/>
        </p:nvSpPr>
        <p:spPr>
          <a:xfrm>
            <a:off x="651996" y="4171292"/>
            <a:ext cx="661534" cy="515375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638141" y="5653094"/>
            <a:ext cx="661534" cy="515375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4908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텍스트 개체 틀 20"/>
          <p:cNvSpPr>
            <a:spLocks noGrp="1"/>
          </p:cNvSpPr>
          <p:nvPr>
            <p:ph type="body" sz="quarter" idx="13"/>
          </p:nvPr>
        </p:nvSpPr>
        <p:spPr>
          <a:xfrm>
            <a:off x="0" y="943888"/>
            <a:ext cx="8675688" cy="430887"/>
          </a:xfrm>
        </p:spPr>
        <p:txBody>
          <a:bodyPr/>
          <a:lstStyle/>
          <a:p>
            <a:pPr>
              <a:buNone/>
              <a:defRPr/>
            </a:pPr>
            <a:r>
              <a:rPr lang="en-US" altLang="ko-KR" spc="0" smtClean="0">
                <a:solidFill>
                  <a:srgbClr val="D84E28"/>
                </a:solidFill>
              </a:rPr>
              <a:t>3. </a:t>
            </a:r>
            <a:r>
              <a:rPr lang="ko-KR" altLang="en-US" spc="0" smtClean="0">
                <a:solidFill>
                  <a:srgbClr val="D84E28"/>
                </a:solidFill>
              </a:rPr>
              <a:t>각종 국내 인증</a:t>
            </a:r>
            <a:endParaRPr lang="ko-KR" altLang="en-US" spc="0" dirty="0">
              <a:solidFill>
                <a:srgbClr val="D84E28"/>
              </a:solidFill>
            </a:endParaRPr>
          </a:p>
        </p:txBody>
      </p:sp>
      <p:sp>
        <p:nvSpPr>
          <p:cNvPr id="24" name="텍스트 개체 틀 18"/>
          <p:cNvSpPr txBox="1">
            <a:spLocks/>
          </p:cNvSpPr>
          <p:nvPr/>
        </p:nvSpPr>
        <p:spPr>
          <a:xfrm>
            <a:off x="-150129" y="7784"/>
            <a:ext cx="8625386" cy="709461"/>
          </a:xfrm>
          <a:prstGeom prst="rect">
            <a:avLst/>
          </a:prstGeom>
          <a:noFill/>
        </p:spPr>
        <p:txBody>
          <a:bodyPr wrap="square" lIns="216000" tIns="169200" rIns="0" bIns="0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marL="444500" lvl="0" indent="-444500" fontAlgn="auto">
              <a:spcBef>
                <a:spcPct val="20000"/>
              </a:spcBef>
              <a:spcAft>
                <a:spcPts val="0"/>
              </a:spcAft>
              <a:tabLst>
                <a:tab pos="444500" algn="l"/>
              </a:tabLst>
              <a:defRPr/>
            </a:pPr>
            <a:r>
              <a:rPr kumimoji="0" lang="en-US" altLang="ko-KR" sz="3400" spc="-350" dirty="0" smtClean="0">
                <a:solidFill>
                  <a:sysClr val="window" lastClr="FFFFFF"/>
                </a:solidFill>
                <a:latin typeface="HY견고딕" pitchFamily="18" charset="-127"/>
                <a:ea typeface="HY견고딕" pitchFamily="18" charset="-127"/>
              </a:rPr>
              <a:t>2-3. </a:t>
            </a:r>
            <a:r>
              <a:rPr kumimoji="0" lang="ko-KR" altLang="en-US" sz="3400" spc="-350" dirty="0" smtClean="0">
                <a:solidFill>
                  <a:sysClr val="window" lastClr="FFFFFF"/>
                </a:solidFill>
                <a:latin typeface="HY견고딕" pitchFamily="18" charset="-127"/>
                <a:ea typeface="HY견고딕" pitchFamily="18" charset="-127"/>
              </a:rPr>
              <a:t>한국 산업 표준 및 국가 통합 인증 마크</a:t>
            </a:r>
          </a:p>
        </p:txBody>
      </p:sp>
      <p:sp>
        <p:nvSpPr>
          <p:cNvPr id="10" name="슬라이드 번호 개체 틀 1"/>
          <p:cNvSpPr txBox="1">
            <a:spLocks/>
          </p:cNvSpPr>
          <p:nvPr/>
        </p:nvSpPr>
        <p:spPr>
          <a:xfrm>
            <a:off x="70104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1C38FD2-3E40-4951-B517-55F52472B3F8}" type="slidenum">
              <a:rPr kumimoji="1" lang="en-GB" altLang="ko-KR" sz="1200" b="1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n-cs"/>
              </a:rPr>
              <a:pPr marL="0" marR="0" lvl="0" indent="0" algn="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1" lang="en-GB" altLang="ko-KR" sz="1200" b="1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굴림" pitchFamily="50" charset="-127"/>
              <a:ea typeface="굴림" pitchFamily="50" charset="-127"/>
              <a:cs typeface="+mn-cs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53679" y="1563176"/>
            <a:ext cx="6894513" cy="2886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7952" y="4613941"/>
            <a:ext cx="1695450" cy="1838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711859" y="4663103"/>
            <a:ext cx="1714500" cy="1838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Box 1"/>
          <p:cNvSpPr txBox="1"/>
          <p:nvPr/>
        </p:nvSpPr>
        <p:spPr>
          <a:xfrm>
            <a:off x="1679519" y="1601418"/>
            <a:ext cx="1187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GR</a:t>
            </a:r>
            <a:r>
              <a:rPr lang="ko-KR" altLang="en-US" b="1" dirty="0" smtClean="0"/>
              <a:t>인증</a:t>
            </a:r>
            <a:endParaRPr lang="ko-KR" altLang="en-US" b="1" dirty="0"/>
          </a:p>
        </p:txBody>
      </p:sp>
      <p:sp>
        <p:nvSpPr>
          <p:cNvPr id="9" name="직사각형 8"/>
          <p:cNvSpPr/>
          <p:nvPr/>
        </p:nvSpPr>
        <p:spPr>
          <a:xfrm>
            <a:off x="577951" y="1786084"/>
            <a:ext cx="876775" cy="1054098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6290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슬라이드 번호 개체 틀 1"/>
          <p:cNvSpPr txBox="1">
            <a:spLocks/>
          </p:cNvSpPr>
          <p:nvPr/>
        </p:nvSpPr>
        <p:spPr>
          <a:xfrm>
            <a:off x="70104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1C38FD2-3E40-4951-B517-55F52472B3F8}" type="slidenum">
              <a:rPr kumimoji="1" lang="en-GB" altLang="ko-KR" sz="1200" b="1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n-cs"/>
              </a:rPr>
              <a:pPr marL="0" marR="0" lvl="0" indent="0" algn="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1" lang="en-GB" altLang="ko-KR" sz="1200" b="1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굴림" pitchFamily="50" charset="-127"/>
              <a:ea typeface="굴림" pitchFamily="50" charset="-127"/>
              <a:cs typeface="+mn-cs"/>
            </a:endParaRPr>
          </a:p>
        </p:txBody>
      </p:sp>
      <p:sp>
        <p:nvSpPr>
          <p:cNvPr id="9" name="제목 1"/>
          <p:cNvSpPr txBox="1">
            <a:spLocks/>
          </p:cNvSpPr>
          <p:nvPr/>
        </p:nvSpPr>
        <p:spPr>
          <a:xfrm>
            <a:off x="251400" y="149222"/>
            <a:ext cx="7772400" cy="607863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j-cs"/>
              </a:rPr>
              <a:t>에너지소비효율등급 표시제 </a:t>
            </a:r>
            <a:endParaRPr kumimoji="0" lang="ko-KR" altLang="en-US" sz="36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HY견고딕" pitchFamily="18" charset="-127"/>
              <a:ea typeface="HY견고딕" pitchFamily="18" charset="-127"/>
              <a:cs typeface="+mj-cs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45375" y="2060810"/>
            <a:ext cx="3682605" cy="3456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11"/>
          <p:cNvSpPr txBox="1"/>
          <p:nvPr/>
        </p:nvSpPr>
        <p:spPr>
          <a:xfrm>
            <a:off x="4395019" y="2214982"/>
            <a:ext cx="4320480" cy="29472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b="1" dirty="0" smtClean="0">
                <a:latin typeface="+mj-ea"/>
                <a:ea typeface="+mj-ea"/>
              </a:rPr>
              <a:t>에너지소비효율등급라벨을 표시하도록 하고 최저효율기준 미달제품에 대해 생산판매를 금지하는 제도</a:t>
            </a:r>
            <a:endParaRPr lang="en-US" altLang="ko-KR" b="1" dirty="0" smtClean="0">
              <a:latin typeface="+mj-ea"/>
              <a:ea typeface="+mj-ea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b="1" dirty="0" smtClean="0">
                <a:latin typeface="+mj-ea"/>
                <a:ea typeface="+mj-ea"/>
              </a:rPr>
              <a:t>모든 국내 </a:t>
            </a:r>
            <a:r>
              <a:rPr lang="ko-KR" altLang="en-US" b="1" dirty="0" err="1" smtClean="0">
                <a:latin typeface="+mj-ea"/>
                <a:ea typeface="+mj-ea"/>
              </a:rPr>
              <a:t>제조ㆍ수입업체들이</a:t>
            </a:r>
            <a:r>
              <a:rPr lang="ko-KR" altLang="en-US" b="1" dirty="0" smtClean="0">
                <a:latin typeface="+mj-ea"/>
                <a:ea typeface="+mj-ea"/>
              </a:rPr>
              <a:t> 지켜야 하는 의무제도</a:t>
            </a:r>
            <a:endParaRPr lang="en-US" altLang="ko-KR" b="1" dirty="0" smtClean="0">
              <a:latin typeface="+mj-ea"/>
              <a:ea typeface="+mj-ea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b="1" dirty="0" smtClean="0">
                <a:latin typeface="+mj-ea"/>
                <a:ea typeface="+mj-ea"/>
              </a:rPr>
              <a:t>가전기기</a:t>
            </a:r>
            <a:r>
              <a:rPr lang="en-US" altLang="ko-KR" b="1" dirty="0" smtClean="0">
                <a:latin typeface="+mj-ea"/>
                <a:ea typeface="+mj-ea"/>
              </a:rPr>
              <a:t>,</a:t>
            </a:r>
            <a:r>
              <a:rPr lang="ko-KR" altLang="en-US" b="1" dirty="0" err="1" smtClean="0">
                <a:latin typeface="+mj-ea"/>
                <a:ea typeface="+mj-ea"/>
              </a:rPr>
              <a:t>조명기기등</a:t>
            </a:r>
            <a:r>
              <a:rPr lang="ko-KR" altLang="en-US" b="1" dirty="0" smtClean="0">
                <a:latin typeface="+mj-ea"/>
                <a:ea typeface="+mj-ea"/>
              </a:rPr>
              <a:t> </a:t>
            </a:r>
            <a:r>
              <a:rPr lang="en-US" altLang="ko-KR" b="1" dirty="0" smtClean="0">
                <a:latin typeface="+mj-ea"/>
                <a:ea typeface="+mj-ea"/>
              </a:rPr>
              <a:t>22</a:t>
            </a:r>
            <a:r>
              <a:rPr lang="ko-KR" altLang="en-US" b="1" dirty="0" smtClean="0">
                <a:latin typeface="+mj-ea"/>
                <a:ea typeface="+mj-ea"/>
              </a:rPr>
              <a:t>개 품목을 </a:t>
            </a:r>
            <a:r>
              <a:rPr lang="ko-KR" altLang="en-US" b="1" dirty="0" err="1" smtClean="0">
                <a:latin typeface="+mj-ea"/>
                <a:ea typeface="+mj-ea"/>
              </a:rPr>
              <a:t>대상으로시행</a:t>
            </a:r>
            <a:endParaRPr lang="ko-KR" altLang="en-US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319407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슬라이드 번호 개체 틀 1"/>
          <p:cNvSpPr txBox="1">
            <a:spLocks/>
          </p:cNvSpPr>
          <p:nvPr/>
        </p:nvSpPr>
        <p:spPr>
          <a:xfrm>
            <a:off x="70104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1C38FD2-3E40-4951-B517-55F52472B3F8}" type="slidenum">
              <a:rPr kumimoji="1" lang="en-GB" altLang="ko-KR" sz="1200" b="1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n-cs"/>
              </a:rPr>
              <a:pPr marL="0" marR="0" lvl="0" indent="0" algn="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1" lang="en-GB" altLang="ko-KR" sz="1200" b="1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굴림" pitchFamily="50" charset="-127"/>
              <a:ea typeface="굴림" pitchFamily="50" charset="-127"/>
              <a:cs typeface="+mn-cs"/>
            </a:endParaRP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611560" y="188640"/>
            <a:ext cx="7772400" cy="627437"/>
          </a:xfrm>
          <a:prstGeom prst="rect">
            <a:avLst/>
          </a:prstGeom>
        </p:spPr>
        <p:txBody>
          <a:bodyPr>
            <a:normAutofit fontScale="90000" lnSpcReduction="20000"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j-cs"/>
              </a:rPr>
              <a:t>자동차 에너지소비효율등급 표시 </a:t>
            </a:r>
            <a:endParaRPr kumimoji="0" lang="ko-KR" altLang="en-US" sz="4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HY견고딕" pitchFamily="18" charset="-127"/>
              <a:ea typeface="HY견고딕" pitchFamily="18" charset="-127"/>
              <a:cs typeface="+mj-cs"/>
            </a:endParaRPr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9490" y="1916789"/>
            <a:ext cx="4065044" cy="41306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5076070" y="2060810"/>
            <a:ext cx="359598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2000" b="1" smtClean="0">
                <a:latin typeface="+mj-ea"/>
                <a:ea typeface="+mj-ea"/>
              </a:rPr>
              <a:t>승용자동차</a:t>
            </a:r>
            <a:r>
              <a:rPr lang="en-US" altLang="ko-KR" sz="2000" b="1" smtClean="0">
                <a:latin typeface="+mj-ea"/>
                <a:ea typeface="+mj-ea"/>
              </a:rPr>
              <a:t>, 15</a:t>
            </a:r>
            <a:r>
              <a:rPr lang="ko-KR" altLang="en-US" sz="2000" b="1" smtClean="0">
                <a:latin typeface="+mj-ea"/>
                <a:ea typeface="+mj-ea"/>
              </a:rPr>
              <a:t>인승 이하</a:t>
            </a:r>
            <a:br>
              <a:rPr lang="ko-KR" altLang="en-US" sz="2000" b="1" smtClean="0">
                <a:latin typeface="+mj-ea"/>
                <a:ea typeface="+mj-ea"/>
              </a:rPr>
            </a:br>
            <a:r>
              <a:rPr lang="ko-KR" altLang="en-US" sz="2000" b="1" smtClean="0">
                <a:latin typeface="+mj-ea"/>
                <a:ea typeface="+mj-ea"/>
              </a:rPr>
              <a:t>승합자동차</a:t>
            </a:r>
            <a:r>
              <a:rPr lang="en-US" altLang="ko-KR" sz="2000" b="1" smtClean="0">
                <a:latin typeface="+mj-ea"/>
                <a:ea typeface="+mj-ea"/>
              </a:rPr>
              <a:t>(</a:t>
            </a:r>
            <a:r>
              <a:rPr lang="ko-KR" altLang="en-US" sz="2000" b="1" smtClean="0">
                <a:latin typeface="+mj-ea"/>
                <a:ea typeface="+mj-ea"/>
              </a:rPr>
              <a:t>밴형화물 포함</a:t>
            </a:r>
            <a:r>
              <a:rPr lang="en-US" altLang="ko-KR" sz="2000" b="1" smtClean="0">
                <a:latin typeface="+mj-ea"/>
                <a:ea typeface="+mj-ea"/>
              </a:rPr>
              <a:t>) </a:t>
            </a:r>
            <a:r>
              <a:rPr lang="ko-KR" altLang="en-US" sz="2000" b="1" smtClean="0">
                <a:latin typeface="+mj-ea"/>
                <a:ea typeface="+mj-ea"/>
              </a:rPr>
              <a:t>및 </a:t>
            </a:r>
            <a:r>
              <a:rPr lang="en-US" altLang="ko-KR" sz="2000" b="1" smtClean="0">
                <a:latin typeface="+mj-ea"/>
                <a:ea typeface="+mj-ea"/>
              </a:rPr>
              <a:t>3.5</a:t>
            </a:r>
            <a:r>
              <a:rPr lang="ko-KR" altLang="en-US" sz="2000" b="1" smtClean="0">
                <a:latin typeface="+mj-ea"/>
                <a:ea typeface="+mj-ea"/>
              </a:rPr>
              <a:t>톤 미만</a:t>
            </a:r>
            <a:br>
              <a:rPr lang="ko-KR" altLang="en-US" sz="2000" b="1" smtClean="0">
                <a:latin typeface="+mj-ea"/>
                <a:ea typeface="+mj-ea"/>
              </a:rPr>
            </a:br>
            <a:r>
              <a:rPr lang="ko-KR" altLang="en-US" sz="2000" b="1" smtClean="0">
                <a:latin typeface="+mj-ea"/>
                <a:ea typeface="+mj-ea"/>
              </a:rPr>
              <a:t>화물자동차</a:t>
            </a:r>
            <a:endParaRPr lang="ko-KR" altLang="en-US" sz="2000" b="1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474550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텍스트 개체 틀 13"/>
          <p:cNvSpPr>
            <a:spLocks noGrp="1"/>
          </p:cNvSpPr>
          <p:nvPr>
            <p:ph type="body" sz="quarter" idx="4294967295"/>
          </p:nvPr>
        </p:nvSpPr>
        <p:spPr>
          <a:xfrm>
            <a:off x="8172450" y="488865"/>
            <a:ext cx="720030" cy="215478"/>
          </a:xfrm>
        </p:spPr>
        <p:txBody>
          <a:bodyPr>
            <a:normAutofit fontScale="25000" lnSpcReduction="20000"/>
          </a:bodyPr>
          <a:lstStyle/>
          <a:p>
            <a:pPr lvl="0"/>
            <a:r>
              <a:rPr lang="en-US" altLang="ko-KR" b="1" dirty="0" smtClean="0">
                <a:solidFill>
                  <a:sysClr val="windowText" lastClr="000000"/>
                </a:solidFill>
              </a:rPr>
              <a:t>78</a:t>
            </a:r>
            <a:r>
              <a:rPr lang="ko-KR" altLang="en-US" dirty="0" smtClean="0">
                <a:solidFill>
                  <a:sysClr val="windowText" lastClr="000000"/>
                </a:solidFill>
              </a:rPr>
              <a:t>쪽</a:t>
            </a:r>
            <a:endParaRPr lang="ko-KR" altLang="en-US" dirty="0">
              <a:solidFill>
                <a:sysClr val="windowText" lastClr="000000"/>
              </a:solidFill>
            </a:endParaRPr>
          </a:p>
          <a:p>
            <a:endParaRPr lang="ko-KR" altLang="en-US" dirty="0"/>
          </a:p>
        </p:txBody>
      </p:sp>
      <p:sp>
        <p:nvSpPr>
          <p:cNvPr id="8" name="모서리가 둥근 직사각형 7"/>
          <p:cNvSpPr/>
          <p:nvPr/>
        </p:nvSpPr>
        <p:spPr bwMode="auto">
          <a:xfrm>
            <a:off x="113352" y="1541664"/>
            <a:ext cx="8568000" cy="5256000"/>
          </a:xfrm>
          <a:prstGeom prst="roundRect">
            <a:avLst>
              <a:gd name="adj" fmla="val 3107"/>
            </a:avLst>
          </a:prstGeom>
          <a:solidFill>
            <a:schemeClr val="bg1"/>
          </a:solidFill>
          <a:ln w="19050">
            <a:solidFill>
              <a:srgbClr val="BFBFB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3" name="직사각형 28"/>
          <p:cNvSpPr>
            <a:spLocks noChangeArrowheads="1"/>
          </p:cNvSpPr>
          <p:nvPr/>
        </p:nvSpPr>
        <p:spPr bwMode="auto">
          <a:xfrm>
            <a:off x="214758" y="936018"/>
            <a:ext cx="3170873" cy="461665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lvl="0"/>
            <a:r>
              <a:rPr lang="ko-KR" altLang="en-US" sz="2400" smtClean="0">
                <a:latin typeface="HY견고딕" pitchFamily="18" charset="-127"/>
                <a:ea typeface="HY견고딕" pitchFamily="18" charset="-127"/>
              </a:rPr>
              <a:t>해외 </a:t>
            </a:r>
            <a:r>
              <a:rPr lang="ko-KR" altLang="en-US" sz="2400" dirty="0" smtClean="0">
                <a:latin typeface="HY견고딕" pitchFamily="18" charset="-127"/>
                <a:ea typeface="HY견고딕" pitchFamily="18" charset="-127"/>
              </a:rPr>
              <a:t>인증 마크 현황</a:t>
            </a:r>
            <a:endParaRPr lang="ko-KR" altLang="en-US" sz="2400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5" name="텍스트 개체 틀 18"/>
          <p:cNvSpPr txBox="1">
            <a:spLocks/>
          </p:cNvSpPr>
          <p:nvPr/>
        </p:nvSpPr>
        <p:spPr>
          <a:xfrm>
            <a:off x="-150129" y="7784"/>
            <a:ext cx="8625386" cy="709461"/>
          </a:xfrm>
          <a:prstGeom prst="rect">
            <a:avLst/>
          </a:prstGeom>
          <a:noFill/>
        </p:spPr>
        <p:txBody>
          <a:bodyPr wrap="square" lIns="216000" tIns="169200" rIns="0" bIns="0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marL="444500" lvl="0" indent="-444500" fontAlgn="auto">
              <a:spcBef>
                <a:spcPct val="20000"/>
              </a:spcBef>
              <a:spcAft>
                <a:spcPts val="0"/>
              </a:spcAft>
              <a:tabLst>
                <a:tab pos="444500" algn="l"/>
              </a:tabLst>
              <a:defRPr/>
            </a:pPr>
            <a:r>
              <a:rPr kumimoji="0" lang="en-US" altLang="ko-KR" sz="3400" spc="-350" dirty="0" smtClean="0">
                <a:solidFill>
                  <a:sysClr val="window" lastClr="FFFFFF"/>
                </a:solidFill>
                <a:latin typeface="HY견고딕" pitchFamily="18" charset="-127"/>
                <a:ea typeface="HY견고딕" pitchFamily="18" charset="-127"/>
              </a:rPr>
              <a:t>2-3. </a:t>
            </a:r>
            <a:r>
              <a:rPr kumimoji="0" lang="ko-KR" altLang="en-US" sz="3400" spc="-350" dirty="0" smtClean="0">
                <a:solidFill>
                  <a:sysClr val="window" lastClr="FFFFFF"/>
                </a:solidFill>
                <a:latin typeface="HY견고딕" pitchFamily="18" charset="-127"/>
                <a:ea typeface="HY견고딕" pitchFamily="18" charset="-127"/>
              </a:rPr>
              <a:t>한국 산업 표준 및 국가 통합 인증 마크</a:t>
            </a: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/>
          </p:nvPr>
        </p:nvGraphicFramePr>
        <p:xfrm>
          <a:off x="265214" y="1886389"/>
          <a:ext cx="8275007" cy="378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70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824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국 가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 marL="0" marR="0" marT="0" marB="0" anchor="ctr">
                    <a:lnB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이름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 marL="0" marR="0" marT="0" marB="0" anchor="ctr">
                    <a:lnB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인증 마크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 marL="0" marR="0" marT="0" marB="0" anchor="ctr">
                    <a:lnB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내 용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 marL="0" marR="0" marT="0" marB="0" anchor="ctr">
                    <a:lnB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4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유럽 연합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(EU)</a:t>
                      </a:r>
                    </a:p>
                  </a:txBody>
                  <a:tcPr marL="0" marR="0" marT="0" marB="0" anchor="ctr">
                    <a:lnR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CE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EU 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회원국 간 무역의 편리성을 위해 안전 환경 및 소비자 보호와 관련하여 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1993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년부터 적용함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.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 marL="108000" marR="108000" marT="0" marB="0" anchor="ctr">
                    <a:lnL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kern="1200" baseline="0" dirty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  <a:cs typeface="+mn-cs"/>
                        </a:rPr>
                        <a:t>미국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 marL="0" marR="0" marT="0" marB="0" anchor="ctr">
                    <a:lnR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UL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20000"/>
                        </a:lnSpc>
                      </a:pP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미국 내에서 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UL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은 강제 규격은 아니지만 소비자들의 선호도가 높기 때문에 생산자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, 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판매자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, 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수입업자 대다수가 요구하고 있으므로 실제로는 미국에 수출하기 위한 강제 규격임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.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 marL="108000" marR="108000" marT="0" marB="0" anchor="ctr">
                    <a:lnL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일본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 marL="0" marR="0" marT="0" marB="0" anchor="ctr">
                    <a:lnR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PSE, </a:t>
                      </a:r>
                      <a:br>
                        <a:rPr lang="en-US" altLang="ko-KR" sz="1600" dirty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</a:b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PS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2003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년부터 전기 및 공산품에 단일화하여 적용함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.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 marL="108000" marR="108000" marT="0" marB="0" anchor="ctr">
                    <a:lnL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84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kern="1200" baseline="0" dirty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  <a:cs typeface="+mn-cs"/>
                        </a:rPr>
                        <a:t>중국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 marL="0" marR="0" marT="0" marB="0" anchor="ctr">
                    <a:lnR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CCC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WTO 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가입 이후 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2002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년부터 국내 제품과 수입 제품을 통합하여 적용함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.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 marL="108000" marR="108000" marT="0" marB="0" anchor="ctr">
                    <a:lnL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2" cstate="print"/>
          <a:srcRect l="48716" t="66601" r="42552" b="27313"/>
          <a:stretch>
            <a:fillRect/>
          </a:stretch>
        </p:blipFill>
        <p:spPr bwMode="auto">
          <a:xfrm>
            <a:off x="2475364" y="5023363"/>
            <a:ext cx="1064526" cy="5936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슬라이드 번호 개체 틀 1"/>
          <p:cNvSpPr txBox="1">
            <a:spLocks/>
          </p:cNvSpPr>
          <p:nvPr/>
        </p:nvSpPr>
        <p:spPr>
          <a:xfrm>
            <a:off x="70104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1C38FD2-3E40-4951-B517-55F52472B3F8}" type="slidenum">
              <a:rPr kumimoji="1" lang="en-GB" altLang="ko-KR" sz="1200" b="1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n-cs"/>
              </a:rPr>
              <a:pPr marL="0" marR="0" lvl="0" indent="0" algn="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1" lang="en-GB" altLang="ko-KR" sz="1200" b="1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굴림" pitchFamily="50" charset="-127"/>
              <a:ea typeface="굴림" pitchFamily="50" charset="-127"/>
              <a:cs typeface="+mn-cs"/>
            </a:endParaRPr>
          </a:p>
        </p:txBody>
      </p:sp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2" cstate="print"/>
          <a:srcRect l="49145" t="41339" r="42552" b="53011"/>
          <a:stretch>
            <a:fillRect/>
          </a:stretch>
        </p:blipFill>
        <p:spPr bwMode="auto">
          <a:xfrm>
            <a:off x="2501522" y="2308800"/>
            <a:ext cx="1012210" cy="5510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2" cstate="print"/>
          <a:srcRect l="48716" t="50790" r="42552" b="41818"/>
          <a:stretch>
            <a:fillRect/>
          </a:stretch>
        </p:blipFill>
        <p:spPr bwMode="auto">
          <a:xfrm>
            <a:off x="2475364" y="3281981"/>
            <a:ext cx="1064526" cy="7210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2" cstate="print"/>
          <a:srcRect l="48716" t="59885" r="42552" b="34822"/>
          <a:stretch>
            <a:fillRect/>
          </a:stretch>
        </p:blipFill>
        <p:spPr bwMode="auto">
          <a:xfrm>
            <a:off x="2475364" y="4411493"/>
            <a:ext cx="1064526" cy="5163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394858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모서리가 둥근 직사각형 49"/>
          <p:cNvSpPr/>
          <p:nvPr/>
        </p:nvSpPr>
        <p:spPr bwMode="auto">
          <a:xfrm>
            <a:off x="148705" y="1274563"/>
            <a:ext cx="8496000" cy="5140092"/>
          </a:xfrm>
          <a:prstGeom prst="roundRect">
            <a:avLst>
              <a:gd name="adj" fmla="val 12417"/>
            </a:avLst>
          </a:prstGeom>
          <a:solidFill>
            <a:srgbClr val="E8F4F8"/>
          </a:solidFill>
          <a:ln w="19050">
            <a:solidFill>
              <a:srgbClr val="BFBFB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100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49" name="텍스트 개체 틀 18"/>
          <p:cNvSpPr txBox="1">
            <a:spLocks/>
          </p:cNvSpPr>
          <p:nvPr/>
        </p:nvSpPr>
        <p:spPr>
          <a:xfrm>
            <a:off x="0" y="7784"/>
            <a:ext cx="7380312" cy="724850"/>
          </a:xfrm>
          <a:prstGeom prst="rect">
            <a:avLst/>
          </a:prstGeom>
          <a:noFill/>
        </p:spPr>
        <p:txBody>
          <a:bodyPr wrap="square" lIns="216000" tIns="169200" rIns="0" bIns="0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marL="444500" lvl="0" indent="-444500" fontAlgn="auto">
              <a:spcBef>
                <a:spcPct val="20000"/>
              </a:spcBef>
              <a:spcAft>
                <a:spcPts val="0"/>
              </a:spcAft>
              <a:tabLst>
                <a:tab pos="444500" algn="l"/>
              </a:tabLst>
              <a:defRPr/>
            </a:pPr>
            <a:r>
              <a:rPr kumimoji="0" lang="en-US" altLang="ko-KR" sz="3600" dirty="0" smtClean="0">
                <a:solidFill>
                  <a:sysClr val="window" lastClr="FFFFFF"/>
                </a:solidFill>
                <a:latin typeface="HY견고딕" pitchFamily="18" charset="-127"/>
                <a:ea typeface="HY견고딕" pitchFamily="18" charset="-127"/>
              </a:rPr>
              <a:t>2-1. </a:t>
            </a:r>
            <a:r>
              <a:rPr kumimoji="0" lang="ko-KR" altLang="en-US" sz="3600" dirty="0" smtClean="0">
                <a:solidFill>
                  <a:sysClr val="window" lastClr="FFFFFF"/>
                </a:solidFill>
                <a:latin typeface="HY견고딕" pitchFamily="18" charset="-127"/>
                <a:ea typeface="HY견고딕" pitchFamily="18" charset="-127"/>
              </a:rPr>
              <a:t>표준화의 정의 및 효과</a:t>
            </a:r>
          </a:p>
        </p:txBody>
      </p:sp>
      <p:sp>
        <p:nvSpPr>
          <p:cNvPr id="19" name="텍스트 개체 틀 20"/>
          <p:cNvSpPr>
            <a:spLocks noGrp="1"/>
          </p:cNvSpPr>
          <p:nvPr>
            <p:ph type="body" sz="quarter" idx="13"/>
          </p:nvPr>
        </p:nvSpPr>
        <p:spPr>
          <a:xfrm>
            <a:off x="0" y="802370"/>
            <a:ext cx="8675688" cy="430887"/>
          </a:xfrm>
        </p:spPr>
        <p:txBody>
          <a:bodyPr/>
          <a:lstStyle/>
          <a:p>
            <a:pPr>
              <a:buNone/>
              <a:defRPr/>
            </a:pPr>
            <a:r>
              <a:rPr lang="en-US" altLang="ko-KR" spc="0" dirty="0" smtClean="0">
                <a:solidFill>
                  <a:srgbClr val="D84E28"/>
                </a:solidFill>
              </a:rPr>
              <a:t>1</a:t>
            </a:r>
            <a:r>
              <a:rPr lang="en-US" altLang="ko-KR" spc="0" smtClean="0">
                <a:solidFill>
                  <a:srgbClr val="D84E28"/>
                </a:solidFill>
              </a:rPr>
              <a:t>. </a:t>
            </a:r>
            <a:r>
              <a:rPr lang="ko-KR" altLang="en-US" spc="0" smtClean="0">
                <a:solidFill>
                  <a:srgbClr val="D84E28"/>
                </a:solidFill>
              </a:rPr>
              <a:t>표준화의 이해</a:t>
            </a:r>
            <a:endParaRPr lang="ko-KR" altLang="en-US" spc="0" dirty="0">
              <a:solidFill>
                <a:srgbClr val="D84E28"/>
              </a:solidFill>
            </a:endParaRPr>
          </a:p>
        </p:txBody>
      </p:sp>
      <p:sp>
        <p:nvSpPr>
          <p:cNvPr id="27" name="직사각형 5"/>
          <p:cNvSpPr>
            <a:spLocks noChangeArrowheads="1"/>
          </p:cNvSpPr>
          <p:nvPr/>
        </p:nvSpPr>
        <p:spPr bwMode="auto">
          <a:xfrm>
            <a:off x="185058" y="1372330"/>
            <a:ext cx="8459647" cy="22159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63525" indent="-263525" algn="just" latinLnBrk="0">
              <a:lnSpc>
                <a:spcPct val="150000"/>
              </a:lnSpc>
              <a:buClr>
                <a:srgbClr val="000000"/>
              </a:buClr>
              <a:buSzPct val="100000"/>
              <a:buFont typeface="Wingdings" panose="05000000000000000000" pitchFamily="2" charset="2"/>
              <a:buChar char="l"/>
              <a:defRPr/>
            </a:pPr>
            <a:r>
              <a:rPr lang="ko-KR" altLang="en-US" sz="2000" dirty="0" smtClean="0">
                <a:latin typeface="HY견고딕" pitchFamily="18" charset="-127"/>
                <a:ea typeface="HY견고딕" pitchFamily="18" charset="-127"/>
              </a:rPr>
              <a:t>표준화의 의</a:t>
            </a:r>
            <a:r>
              <a:rPr lang="ko-KR" altLang="en-US" sz="2000" dirty="0">
                <a:latin typeface="HY견고딕" pitchFamily="18" charset="-127"/>
                <a:ea typeface="HY견고딕" pitchFamily="18" charset="-127"/>
              </a:rPr>
              <a:t>미</a:t>
            </a:r>
            <a:r>
              <a:rPr lang="en-US" altLang="ko-KR" sz="2000" b="1" dirty="0" smtClean="0">
                <a:latin typeface="HY견고딕" pitchFamily="18" charset="-127"/>
                <a:ea typeface="HY견고딕" pitchFamily="18" charset="-127"/>
              </a:rPr>
              <a:t> </a:t>
            </a:r>
          </a:p>
          <a:p>
            <a:pPr marL="720725" lvl="1" indent="-263525" algn="just" latinLnBrk="0">
              <a:lnSpc>
                <a:spcPct val="150000"/>
              </a:lnSpc>
              <a:buClr>
                <a:srgbClr val="000000"/>
              </a:buClr>
              <a:buSzPct val="100000"/>
              <a:buFont typeface="Wingdings" panose="05000000000000000000" pitchFamily="2" charset="2"/>
              <a:buChar char="ü"/>
              <a:defRPr/>
            </a:pPr>
            <a:r>
              <a:rPr lang="ko-KR" altLang="en-US" dirty="0">
                <a:latin typeface="HY견고딕" pitchFamily="18" charset="-127"/>
                <a:ea typeface="HY견고딕" pitchFamily="18" charset="-127"/>
              </a:rPr>
              <a:t>공통적</a:t>
            </a:r>
            <a:r>
              <a:rPr lang="en-US" altLang="ko-KR" dirty="0">
                <a:latin typeface="HY견고딕" pitchFamily="18" charset="-127"/>
                <a:ea typeface="HY견고딕" pitchFamily="18" charset="-127"/>
              </a:rPr>
              <a:t>, </a:t>
            </a:r>
            <a:r>
              <a:rPr lang="ko-KR" altLang="en-US" dirty="0">
                <a:latin typeface="HY견고딕" pitchFamily="18" charset="-127"/>
                <a:ea typeface="HY견고딕" pitchFamily="18" charset="-127"/>
              </a:rPr>
              <a:t>반복적으로 사용</a:t>
            </a:r>
            <a:endParaRPr lang="en-US" altLang="ko-KR" dirty="0">
              <a:latin typeface="HY견고딕" pitchFamily="18" charset="-127"/>
              <a:ea typeface="HY견고딕" pitchFamily="18" charset="-127"/>
            </a:endParaRPr>
          </a:p>
          <a:p>
            <a:pPr marL="720725" lvl="1" indent="-263525" algn="just" latinLnBrk="0">
              <a:lnSpc>
                <a:spcPct val="150000"/>
              </a:lnSpc>
              <a:buClr>
                <a:srgbClr val="000000"/>
              </a:buClr>
              <a:buSzPct val="100000"/>
              <a:buFont typeface="Wingdings" panose="05000000000000000000" pitchFamily="2" charset="2"/>
              <a:buChar char="ü"/>
              <a:defRPr/>
            </a:pPr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주어진 여건에서 최적한 상태에 도달하는 것</a:t>
            </a:r>
            <a:endParaRPr lang="en-US" altLang="ko-KR" dirty="0" smtClean="0">
              <a:latin typeface="HY견고딕" pitchFamily="18" charset="-127"/>
              <a:ea typeface="HY견고딕" pitchFamily="18" charset="-127"/>
            </a:endParaRPr>
          </a:p>
          <a:p>
            <a:pPr marL="720725" lvl="1" indent="-263525" algn="just" latinLnBrk="0">
              <a:lnSpc>
                <a:spcPct val="150000"/>
              </a:lnSpc>
              <a:buClr>
                <a:srgbClr val="000000"/>
              </a:buClr>
              <a:buSzPct val="100000"/>
              <a:buFont typeface="Wingdings" panose="05000000000000000000" pitchFamily="2" charset="2"/>
              <a:buChar char="ü"/>
              <a:defRPr/>
            </a:pPr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실제적 또는 잠재적인 문제에 대하여 합리적인 규정</a:t>
            </a:r>
            <a:r>
              <a:rPr lang="en-US" altLang="ko-KR" dirty="0" smtClean="0">
                <a:latin typeface="HY견고딕" pitchFamily="18" charset="-127"/>
                <a:ea typeface="HY견고딕" pitchFamily="18" charset="-127"/>
              </a:rPr>
              <a:t>(</a:t>
            </a:r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기준</a:t>
            </a:r>
            <a:r>
              <a:rPr lang="en-US" altLang="ko-KR" dirty="0" smtClean="0">
                <a:latin typeface="HY견고딕" pitchFamily="18" charset="-127"/>
                <a:ea typeface="HY견고딕" pitchFamily="18" charset="-127"/>
              </a:rPr>
              <a:t>, </a:t>
            </a:r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규격</a:t>
            </a:r>
            <a:r>
              <a:rPr lang="en-US" altLang="ko-KR" dirty="0" smtClean="0">
                <a:latin typeface="HY견고딕" pitchFamily="18" charset="-127"/>
                <a:ea typeface="HY견고딕" pitchFamily="18" charset="-127"/>
              </a:rPr>
              <a:t>)</a:t>
            </a:r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을 수립하는 활동</a:t>
            </a:r>
            <a:endParaRPr kumimoji="0" lang="ko-KR" altLang="en-US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4" name="직사각형 5"/>
          <p:cNvSpPr>
            <a:spLocks noChangeArrowheads="1"/>
          </p:cNvSpPr>
          <p:nvPr/>
        </p:nvSpPr>
        <p:spPr bwMode="auto">
          <a:xfrm>
            <a:off x="185058" y="3463212"/>
            <a:ext cx="8459647" cy="18004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63525" indent="-263525" algn="just" latinLnBrk="0">
              <a:lnSpc>
                <a:spcPct val="150000"/>
              </a:lnSpc>
              <a:buClr>
                <a:srgbClr val="000000"/>
              </a:buClr>
              <a:buSzPct val="100000"/>
              <a:buFont typeface="Wingdings" panose="05000000000000000000" pitchFamily="2" charset="2"/>
              <a:buChar char="l"/>
              <a:defRPr/>
            </a:pPr>
            <a:r>
              <a:rPr lang="ko-KR" altLang="en-US" sz="2000" dirty="0" smtClean="0">
                <a:latin typeface="HY견고딕" pitchFamily="18" charset="-127"/>
                <a:ea typeface="HY견고딕" pitchFamily="18" charset="-127"/>
              </a:rPr>
              <a:t>표준화의 목적</a:t>
            </a:r>
            <a:r>
              <a:rPr lang="en-US" altLang="ko-KR" sz="2000" b="1" dirty="0" smtClean="0">
                <a:latin typeface="HY견고딕" pitchFamily="18" charset="-127"/>
                <a:ea typeface="HY견고딕" pitchFamily="18" charset="-127"/>
              </a:rPr>
              <a:t> </a:t>
            </a:r>
          </a:p>
          <a:p>
            <a:pPr marL="720725" lvl="1" indent="-263525" algn="just" latinLnBrk="0">
              <a:lnSpc>
                <a:spcPct val="150000"/>
              </a:lnSpc>
              <a:buClr>
                <a:srgbClr val="000000"/>
              </a:buClr>
              <a:buSzPct val="100000"/>
              <a:buFont typeface="Wingdings" panose="05000000000000000000" pitchFamily="2" charset="2"/>
              <a:buChar char="ü"/>
              <a:defRPr/>
            </a:pPr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생산</a:t>
            </a:r>
            <a:r>
              <a:rPr lang="en-US" altLang="ko-KR" dirty="0" smtClean="0">
                <a:latin typeface="HY견고딕" pitchFamily="18" charset="-127"/>
                <a:ea typeface="HY견고딕" pitchFamily="18" charset="-127"/>
              </a:rPr>
              <a:t>, </a:t>
            </a:r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소비</a:t>
            </a:r>
            <a:r>
              <a:rPr lang="en-US" altLang="ko-KR" dirty="0" smtClean="0">
                <a:latin typeface="HY견고딕" pitchFamily="18" charset="-127"/>
                <a:ea typeface="HY견고딕" pitchFamily="18" charset="-127"/>
              </a:rPr>
              <a:t>, </a:t>
            </a:r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유통 등 여러 분야에서 능률 증진 및 경제성 향상</a:t>
            </a:r>
            <a:endParaRPr lang="en-US" altLang="ko-KR" dirty="0" smtClean="0">
              <a:latin typeface="HY견고딕" pitchFamily="18" charset="-127"/>
              <a:ea typeface="HY견고딕" pitchFamily="18" charset="-127"/>
            </a:endParaRPr>
          </a:p>
          <a:p>
            <a:pPr marL="720725" lvl="1" indent="-263525" algn="just" latinLnBrk="0">
              <a:lnSpc>
                <a:spcPct val="150000"/>
              </a:lnSpc>
              <a:buClr>
                <a:srgbClr val="000000"/>
              </a:buClr>
              <a:buSzPct val="100000"/>
              <a:buFont typeface="Wingdings" panose="05000000000000000000" pitchFamily="2" charset="2"/>
              <a:buChar char="ü"/>
              <a:defRPr/>
            </a:pPr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제품의 품질 개선</a:t>
            </a:r>
            <a:r>
              <a:rPr lang="en-US" altLang="ko-KR" dirty="0" smtClean="0">
                <a:latin typeface="HY견고딕" pitchFamily="18" charset="-127"/>
                <a:ea typeface="HY견고딕" pitchFamily="18" charset="-127"/>
              </a:rPr>
              <a:t>, </a:t>
            </a:r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생산 능률 향상</a:t>
            </a:r>
            <a:endParaRPr lang="en-US" altLang="ko-KR" dirty="0" smtClean="0">
              <a:latin typeface="HY견고딕" pitchFamily="18" charset="-127"/>
              <a:ea typeface="HY견고딕" pitchFamily="18" charset="-127"/>
            </a:endParaRPr>
          </a:p>
          <a:p>
            <a:pPr marL="720725" lvl="1" indent="-263525" algn="just" latinLnBrk="0">
              <a:lnSpc>
                <a:spcPct val="150000"/>
              </a:lnSpc>
              <a:buClr>
                <a:srgbClr val="000000"/>
              </a:buClr>
              <a:buSzPct val="100000"/>
              <a:buFont typeface="Wingdings" panose="05000000000000000000" pitchFamily="2" charset="2"/>
              <a:buChar char="ü"/>
              <a:defRPr/>
            </a:pPr>
            <a:r>
              <a:rPr kumimoji="0" lang="ko-KR" altLang="en-US" dirty="0" smtClean="0">
                <a:latin typeface="HY견고딕" pitchFamily="18" charset="-127"/>
                <a:ea typeface="HY견고딕" pitchFamily="18" charset="-127"/>
              </a:rPr>
              <a:t>상거래의 단순화 및 </a:t>
            </a:r>
            <a:r>
              <a:rPr kumimoji="0" lang="ko-KR" altLang="en-US" dirty="0" err="1" smtClean="0">
                <a:latin typeface="HY견고딕" pitchFamily="18" charset="-127"/>
                <a:ea typeface="HY견고딕" pitchFamily="18" charset="-127"/>
              </a:rPr>
              <a:t>공정화</a:t>
            </a:r>
            <a:endParaRPr kumimoji="0" lang="ko-KR" altLang="en-US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5" name="직사각형 5"/>
          <p:cNvSpPr>
            <a:spLocks noChangeArrowheads="1"/>
          </p:cNvSpPr>
          <p:nvPr/>
        </p:nvSpPr>
        <p:spPr bwMode="auto">
          <a:xfrm>
            <a:off x="166881" y="5265590"/>
            <a:ext cx="8459647" cy="9694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63525" indent="-263525" algn="just" latinLnBrk="0">
              <a:lnSpc>
                <a:spcPct val="150000"/>
              </a:lnSpc>
              <a:buClr>
                <a:srgbClr val="000000"/>
              </a:buClr>
              <a:buSzPct val="100000"/>
              <a:buFont typeface="Wingdings" panose="05000000000000000000" pitchFamily="2" charset="2"/>
              <a:buChar char="l"/>
              <a:defRPr/>
            </a:pPr>
            <a:r>
              <a:rPr lang="ko-KR" altLang="en-US" sz="2000" dirty="0" smtClean="0">
                <a:latin typeface="HY견고딕" pitchFamily="18" charset="-127"/>
                <a:ea typeface="HY견고딕" pitchFamily="18" charset="-127"/>
              </a:rPr>
              <a:t>표준화의 특성</a:t>
            </a:r>
            <a:endParaRPr lang="en-US" altLang="ko-KR" sz="2000" b="1" dirty="0" smtClean="0">
              <a:latin typeface="HY견고딕" pitchFamily="18" charset="-127"/>
              <a:ea typeface="HY견고딕" pitchFamily="18" charset="-127"/>
            </a:endParaRPr>
          </a:p>
          <a:p>
            <a:pPr marL="720725" lvl="1" indent="-263525" algn="just" latinLnBrk="0">
              <a:lnSpc>
                <a:spcPct val="150000"/>
              </a:lnSpc>
              <a:buClr>
                <a:srgbClr val="000000"/>
              </a:buClr>
              <a:buSzPct val="100000"/>
              <a:buFont typeface="Wingdings" panose="05000000000000000000" pitchFamily="2" charset="2"/>
              <a:buChar char="ü"/>
              <a:defRPr/>
            </a:pPr>
            <a:r>
              <a:rPr lang="ko-KR" altLang="en-US" smtClean="0">
                <a:latin typeface="HY견고딕" pitchFamily="18" charset="-127"/>
                <a:ea typeface="HY견고딕" pitchFamily="18" charset="-127"/>
              </a:rPr>
              <a:t>호환성</a:t>
            </a:r>
            <a:r>
              <a:rPr lang="en-US" altLang="ko-KR" dirty="0" smtClean="0">
                <a:latin typeface="HY견고딕" pitchFamily="18" charset="-127"/>
                <a:ea typeface="HY견고딕" pitchFamily="18" charset="-127"/>
              </a:rPr>
              <a:t>, </a:t>
            </a:r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객관성</a:t>
            </a:r>
            <a:r>
              <a:rPr lang="en-US" altLang="ko-KR" dirty="0" smtClean="0">
                <a:latin typeface="HY견고딕" pitchFamily="18" charset="-127"/>
                <a:ea typeface="HY견고딕" pitchFamily="18" charset="-127"/>
              </a:rPr>
              <a:t>, </a:t>
            </a:r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기준성</a:t>
            </a:r>
            <a:r>
              <a:rPr lang="en-US" altLang="ko-KR" dirty="0" smtClean="0">
                <a:latin typeface="HY견고딕" pitchFamily="18" charset="-127"/>
                <a:ea typeface="HY견고딕" pitchFamily="18" charset="-127"/>
              </a:rPr>
              <a:t>, </a:t>
            </a:r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진보성</a:t>
            </a:r>
            <a:r>
              <a:rPr lang="en-US" altLang="ko-KR" dirty="0" smtClean="0">
                <a:latin typeface="HY견고딕" pitchFamily="18" charset="-127"/>
                <a:ea typeface="HY견고딕" pitchFamily="18" charset="-127"/>
              </a:rPr>
              <a:t>, </a:t>
            </a:r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경제성</a:t>
            </a:r>
            <a:r>
              <a:rPr lang="en-US" altLang="ko-KR" dirty="0" smtClean="0">
                <a:latin typeface="HY견고딕" pitchFamily="18" charset="-127"/>
                <a:ea typeface="HY견고딕" pitchFamily="18" charset="-127"/>
              </a:rPr>
              <a:t>, </a:t>
            </a:r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통일성</a:t>
            </a:r>
            <a:r>
              <a:rPr lang="en-US" altLang="ko-KR" dirty="0" smtClean="0">
                <a:latin typeface="HY견고딕" pitchFamily="18" charset="-127"/>
                <a:ea typeface="HY견고딕" pitchFamily="18" charset="-127"/>
              </a:rPr>
              <a:t>, </a:t>
            </a:r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반복성</a:t>
            </a:r>
            <a:r>
              <a:rPr lang="en-US" altLang="ko-KR" dirty="0" smtClean="0">
                <a:latin typeface="HY견고딕" pitchFamily="18" charset="-127"/>
                <a:ea typeface="HY견고딕" pitchFamily="18" charset="-127"/>
              </a:rPr>
              <a:t>, </a:t>
            </a:r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고정성</a:t>
            </a:r>
            <a:endParaRPr kumimoji="0" lang="ko-KR" altLang="en-US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259074" y="2738510"/>
            <a:ext cx="3046725" cy="344032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6156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9860" y="3369489"/>
            <a:ext cx="2027674" cy="2802270"/>
          </a:xfrm>
          <a:prstGeom prst="rect">
            <a:avLst/>
          </a:prstGeom>
        </p:spPr>
      </p:pic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기출문제 풀이</a:t>
            </a:r>
            <a:endParaRPr lang="ko-KR" altLang="en-US" dirty="0"/>
          </a:p>
        </p:txBody>
      </p:sp>
      <p:sp>
        <p:nvSpPr>
          <p:cNvPr id="4" name="웃는 얼굴 3"/>
          <p:cNvSpPr/>
          <p:nvPr/>
        </p:nvSpPr>
        <p:spPr>
          <a:xfrm>
            <a:off x="6282990" y="3586852"/>
            <a:ext cx="290946" cy="290945"/>
          </a:xfrm>
          <a:prstGeom prst="smileyFac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22287"/>
            <a:ext cx="5869671" cy="536465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4856" y="6125644"/>
            <a:ext cx="4209036" cy="522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201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4887" y="4024782"/>
            <a:ext cx="2267217" cy="2477239"/>
          </a:xfrm>
          <a:prstGeom prst="rect">
            <a:avLst/>
          </a:prstGeom>
        </p:spPr>
      </p:pic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기출문제 풀이</a:t>
            </a:r>
            <a:endParaRPr lang="ko-KR" altLang="en-US" dirty="0"/>
          </a:p>
        </p:txBody>
      </p:sp>
      <p:sp>
        <p:nvSpPr>
          <p:cNvPr id="4" name="웃는 얼굴 3"/>
          <p:cNvSpPr/>
          <p:nvPr/>
        </p:nvSpPr>
        <p:spPr>
          <a:xfrm>
            <a:off x="5759330" y="5654147"/>
            <a:ext cx="290946" cy="290945"/>
          </a:xfrm>
          <a:prstGeom prst="smileyFac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818178"/>
            <a:ext cx="5371650" cy="404775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/>
          <a:srcRect l="-696" t="-562" r="696" b="43850"/>
          <a:stretch/>
        </p:blipFill>
        <p:spPr>
          <a:xfrm>
            <a:off x="53980" y="4865933"/>
            <a:ext cx="5317671" cy="186737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1650" y="3497489"/>
            <a:ext cx="3564461" cy="395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812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4751" y="4310254"/>
            <a:ext cx="2207031" cy="2251336"/>
          </a:xfrm>
          <a:prstGeom prst="rect">
            <a:avLst/>
          </a:prstGeom>
        </p:spPr>
      </p:pic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기출문제 풀이</a:t>
            </a:r>
            <a:endParaRPr lang="ko-KR" altLang="en-US" dirty="0"/>
          </a:p>
        </p:txBody>
      </p:sp>
      <p:sp>
        <p:nvSpPr>
          <p:cNvPr id="4" name="웃는 얼굴 3"/>
          <p:cNvSpPr/>
          <p:nvPr/>
        </p:nvSpPr>
        <p:spPr>
          <a:xfrm>
            <a:off x="5821677" y="4351818"/>
            <a:ext cx="290946" cy="290945"/>
          </a:xfrm>
          <a:prstGeom prst="smileyFac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122" y="912743"/>
            <a:ext cx="5325805" cy="580671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5955" y="3486557"/>
            <a:ext cx="3938664" cy="481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079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모서리가 둥근 직사각형 46"/>
          <p:cNvSpPr/>
          <p:nvPr/>
        </p:nvSpPr>
        <p:spPr bwMode="auto">
          <a:xfrm>
            <a:off x="128929" y="1589836"/>
            <a:ext cx="8496000" cy="4769399"/>
          </a:xfrm>
          <a:prstGeom prst="roundRect">
            <a:avLst>
              <a:gd name="adj" fmla="val 3107"/>
            </a:avLst>
          </a:prstGeom>
          <a:solidFill>
            <a:schemeClr val="bg1"/>
          </a:solidFill>
          <a:ln w="19050">
            <a:solidFill>
              <a:srgbClr val="BFBFB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49" name="텍스트 개체 틀 18"/>
          <p:cNvSpPr txBox="1">
            <a:spLocks/>
          </p:cNvSpPr>
          <p:nvPr/>
        </p:nvSpPr>
        <p:spPr>
          <a:xfrm>
            <a:off x="0" y="7784"/>
            <a:ext cx="7380312" cy="724850"/>
          </a:xfrm>
          <a:prstGeom prst="rect">
            <a:avLst/>
          </a:prstGeom>
          <a:noFill/>
        </p:spPr>
        <p:txBody>
          <a:bodyPr wrap="square" lIns="216000" tIns="169200" rIns="0" bIns="0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marL="444500" lvl="0" indent="-444500" fontAlgn="auto">
              <a:spcBef>
                <a:spcPct val="20000"/>
              </a:spcBef>
              <a:spcAft>
                <a:spcPts val="0"/>
              </a:spcAft>
              <a:tabLst>
                <a:tab pos="444500" algn="l"/>
              </a:tabLst>
              <a:defRPr/>
            </a:pPr>
            <a:r>
              <a:rPr kumimoji="0" lang="en-US" altLang="ko-KR" sz="3600" dirty="0" smtClean="0">
                <a:solidFill>
                  <a:sysClr val="window" lastClr="FFFFFF"/>
                </a:solidFill>
                <a:latin typeface="HY견고딕" pitchFamily="18" charset="-127"/>
                <a:ea typeface="HY견고딕" pitchFamily="18" charset="-127"/>
              </a:rPr>
              <a:t>2-1. </a:t>
            </a:r>
            <a:r>
              <a:rPr kumimoji="0" lang="ko-KR" altLang="en-US" sz="3600" dirty="0" smtClean="0">
                <a:solidFill>
                  <a:sysClr val="window" lastClr="FFFFFF"/>
                </a:solidFill>
                <a:latin typeface="HY견고딕" pitchFamily="18" charset="-127"/>
                <a:ea typeface="HY견고딕" pitchFamily="18" charset="-127"/>
              </a:rPr>
              <a:t>표준화의 정의 및 효과</a:t>
            </a:r>
          </a:p>
        </p:txBody>
      </p:sp>
      <p:sp>
        <p:nvSpPr>
          <p:cNvPr id="19" name="텍스트 개체 틀 20"/>
          <p:cNvSpPr>
            <a:spLocks noGrp="1"/>
          </p:cNvSpPr>
          <p:nvPr>
            <p:ph type="body" sz="quarter" idx="13"/>
          </p:nvPr>
        </p:nvSpPr>
        <p:spPr>
          <a:xfrm>
            <a:off x="0" y="959686"/>
            <a:ext cx="8675688" cy="430887"/>
          </a:xfrm>
        </p:spPr>
        <p:txBody>
          <a:bodyPr/>
          <a:lstStyle/>
          <a:p>
            <a:pPr>
              <a:buNone/>
              <a:defRPr/>
            </a:pPr>
            <a:r>
              <a:rPr lang="en-US" altLang="ko-KR" spc="0" smtClean="0">
                <a:solidFill>
                  <a:srgbClr val="D84E28"/>
                </a:solidFill>
              </a:rPr>
              <a:t>2. </a:t>
            </a:r>
            <a:r>
              <a:rPr lang="ko-KR" altLang="en-US" spc="0" smtClean="0">
                <a:solidFill>
                  <a:srgbClr val="D84E28"/>
                </a:solidFill>
              </a:rPr>
              <a:t>표준화의 원리</a:t>
            </a:r>
            <a:endParaRPr lang="ko-KR" altLang="en-US" spc="0" dirty="0">
              <a:solidFill>
                <a:srgbClr val="D84E28"/>
              </a:solidFill>
            </a:endParaRPr>
          </a:p>
        </p:txBody>
      </p:sp>
      <p:grpSp>
        <p:nvGrpSpPr>
          <p:cNvPr id="51" name="그룹 50"/>
          <p:cNvGrpSpPr/>
          <p:nvPr/>
        </p:nvGrpSpPr>
        <p:grpSpPr>
          <a:xfrm>
            <a:off x="-39572" y="1715563"/>
            <a:ext cx="8638939" cy="4318256"/>
            <a:chOff x="568045" y="3267935"/>
            <a:chExt cx="7766036" cy="3231129"/>
          </a:xfrm>
        </p:grpSpPr>
        <p:pic>
          <p:nvPicPr>
            <p:cNvPr id="40" name="그림 39" descr="그림1.jpg"/>
            <p:cNvPicPr>
              <a:picLocks/>
            </p:cNvPicPr>
            <p:nvPr/>
          </p:nvPicPr>
          <p:blipFill>
            <a:blip r:embed="rId2" cstate="print"/>
            <a:srcRect t="2133" b="2133"/>
            <a:stretch>
              <a:fillRect/>
            </a:stretch>
          </p:blipFill>
          <p:spPr>
            <a:xfrm>
              <a:off x="796987" y="3267935"/>
              <a:ext cx="7537094" cy="3231129"/>
            </a:xfrm>
            <a:prstGeom prst="rect">
              <a:avLst/>
            </a:prstGeom>
          </p:spPr>
        </p:pic>
        <p:sp>
          <p:nvSpPr>
            <p:cNvPr id="41" name="직사각형 40"/>
            <p:cNvSpPr/>
            <p:nvPr/>
          </p:nvSpPr>
          <p:spPr>
            <a:xfrm>
              <a:off x="943755" y="3399437"/>
              <a:ext cx="1334683" cy="29439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600" dirty="0" smtClean="0">
                  <a:latin typeface="HY견고딕" pitchFamily="18" charset="-127"/>
                  <a:ea typeface="HY견고딕" pitchFamily="18" charset="-127"/>
                </a:rPr>
                <a:t>단순화의 원리</a:t>
              </a:r>
              <a:endParaRPr lang="ko-KR" altLang="en-US" sz="1600" dirty="0"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2603032" y="3409811"/>
              <a:ext cx="3660508" cy="2676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400" dirty="0" smtClean="0">
                  <a:latin typeface="HY견고딕" pitchFamily="18" charset="-127"/>
                  <a:ea typeface="HY견고딕" pitchFamily="18" charset="-127"/>
                </a:rPr>
                <a:t>표준화를 통해 복잡성이 감소되고 예방되는 원리</a:t>
              </a:r>
              <a:endParaRPr lang="ko-KR" altLang="en-US" sz="1400" dirty="0"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43" name="직사각형 42"/>
            <p:cNvSpPr/>
            <p:nvPr/>
          </p:nvSpPr>
          <p:spPr>
            <a:xfrm>
              <a:off x="1035982" y="3940728"/>
              <a:ext cx="1150231" cy="29439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600" dirty="0" smtClean="0">
                  <a:latin typeface="HY견고딕" pitchFamily="18" charset="-127"/>
                  <a:ea typeface="HY견고딕" pitchFamily="18" charset="-127"/>
                </a:rPr>
                <a:t>합의의 원리</a:t>
              </a:r>
              <a:endParaRPr lang="ko-KR" altLang="en-US" sz="1600" dirty="0"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44" name="직사각형 43"/>
            <p:cNvSpPr/>
            <p:nvPr/>
          </p:nvSpPr>
          <p:spPr>
            <a:xfrm>
              <a:off x="731331" y="4482019"/>
              <a:ext cx="1759531" cy="29439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 spc="-150" dirty="0" smtClean="0">
                  <a:latin typeface="HY견고딕" pitchFamily="18" charset="-127"/>
                  <a:ea typeface="HY견고딕" pitchFamily="18" charset="-127"/>
                </a:rPr>
                <a:t>다수 이익의 원리</a:t>
              </a:r>
              <a:endParaRPr lang="ko-KR" altLang="en-US" sz="1600" spc="-150" dirty="0"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45" name="직사각형 44"/>
            <p:cNvSpPr/>
            <p:nvPr/>
          </p:nvSpPr>
          <p:spPr>
            <a:xfrm>
              <a:off x="2603032" y="3954354"/>
              <a:ext cx="4788834" cy="2676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400" dirty="0" smtClean="0">
                  <a:latin typeface="HY견고딕" pitchFamily="18" charset="-127"/>
                  <a:ea typeface="HY견고딕" pitchFamily="18" charset="-127"/>
                </a:rPr>
                <a:t>관련자 모두의 상호 협력과 총체적 합의에 의하여 제정되는 원리</a:t>
              </a:r>
              <a:endParaRPr lang="ko-KR" altLang="en-US" sz="1400" dirty="0"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2603032" y="4485706"/>
              <a:ext cx="4304647" cy="2676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400" dirty="0" smtClean="0">
                  <a:latin typeface="HY견고딕" pitchFamily="18" charset="-127"/>
                  <a:ea typeface="HY견고딕" pitchFamily="18" charset="-127"/>
                </a:rPr>
                <a:t>다수의 이익 실현을 위해 소수의 희생을 필요로 하는 원리</a:t>
              </a:r>
              <a:endParaRPr lang="ko-KR" altLang="en-US" sz="1400" dirty="0"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568045" y="5023310"/>
              <a:ext cx="2086102" cy="29439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 spc="-150" dirty="0" smtClean="0">
                  <a:latin typeface="HY견고딕" pitchFamily="18" charset="-127"/>
                  <a:ea typeface="HY견고딕" pitchFamily="18" charset="-127"/>
                </a:rPr>
                <a:t>고정 및 개정의 원리</a:t>
              </a:r>
              <a:endParaRPr lang="ko-KR" altLang="en-US" sz="1600" spc="-150" dirty="0"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731331" y="5564601"/>
              <a:ext cx="1759531" cy="29439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 dirty="0" smtClean="0">
                  <a:latin typeface="HY견고딕" pitchFamily="18" charset="-127"/>
                  <a:ea typeface="HY견고딕" pitchFamily="18" charset="-127"/>
                </a:rPr>
                <a:t>객관성의 원리</a:t>
              </a:r>
              <a:endParaRPr lang="ko-KR" altLang="en-US" sz="1600" dirty="0"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731331" y="6105894"/>
              <a:ext cx="1759531" cy="29439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 dirty="0" smtClean="0">
                  <a:latin typeface="HY견고딕" pitchFamily="18" charset="-127"/>
                  <a:ea typeface="HY견고딕" pitchFamily="18" charset="-127"/>
                </a:rPr>
                <a:t>보편성의 원리</a:t>
              </a:r>
              <a:endParaRPr lang="ko-KR" altLang="en-US" sz="1600" dirty="0"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2603032" y="5032631"/>
              <a:ext cx="4499187" cy="2676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400" spc="-50" dirty="0" smtClean="0">
                  <a:latin typeface="HY견고딕" pitchFamily="18" charset="-127"/>
                  <a:ea typeface="HY견고딕" pitchFamily="18" charset="-127"/>
                </a:rPr>
                <a:t>일정 기간 표준은 유지되나</a:t>
              </a:r>
              <a:r>
                <a:rPr lang="en-US" altLang="ko-KR" sz="1400" spc="-50" dirty="0" smtClean="0">
                  <a:latin typeface="HY견고딕" pitchFamily="18" charset="-127"/>
                  <a:ea typeface="HY견고딕" pitchFamily="18" charset="-127"/>
                </a:rPr>
                <a:t>, </a:t>
              </a:r>
              <a:r>
                <a:rPr lang="ko-KR" altLang="en-US" sz="1400" spc="-50" dirty="0" smtClean="0">
                  <a:latin typeface="HY견고딕" pitchFamily="18" charset="-127"/>
                  <a:ea typeface="HY견고딕" pitchFamily="18" charset="-127"/>
                </a:rPr>
                <a:t>정기적으로 검토</a:t>
              </a:r>
              <a:r>
                <a:rPr lang="en-US" altLang="ko-KR" sz="1400" spc="-50" dirty="0" smtClean="0">
                  <a:latin typeface="HY견고딕" pitchFamily="18" charset="-127"/>
                  <a:ea typeface="HY견고딕" pitchFamily="18" charset="-127"/>
                </a:rPr>
                <a:t>, </a:t>
              </a:r>
              <a:r>
                <a:rPr lang="ko-KR" altLang="en-US" sz="1400" spc="-50" smtClean="0">
                  <a:latin typeface="HY견고딕" pitchFamily="18" charset="-127"/>
                  <a:ea typeface="HY견고딕" pitchFamily="18" charset="-127"/>
                </a:rPr>
                <a:t>개정되는 원리</a:t>
              </a:r>
              <a:endParaRPr lang="ko-KR" altLang="en-US" sz="1400" spc="-50" dirty="0"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2603032" y="5579556"/>
              <a:ext cx="4365171" cy="2676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400" dirty="0" smtClean="0">
                  <a:latin typeface="HY견고딕" pitchFamily="18" charset="-127"/>
                  <a:ea typeface="HY견고딕" pitchFamily="18" charset="-127"/>
                </a:rPr>
                <a:t>계측값</a:t>
              </a:r>
              <a:r>
                <a:rPr lang="en-US" altLang="ko-KR" sz="1400" dirty="0" smtClean="0">
                  <a:latin typeface="HY견고딕" pitchFamily="18" charset="-127"/>
                  <a:ea typeface="HY견고딕" pitchFamily="18" charset="-127"/>
                </a:rPr>
                <a:t>, </a:t>
              </a:r>
              <a:r>
                <a:rPr lang="ko-KR" altLang="en-US" sz="1400" dirty="0" smtClean="0">
                  <a:latin typeface="HY견고딕" pitchFamily="18" charset="-127"/>
                  <a:ea typeface="HY견고딕" pitchFamily="18" charset="-127"/>
                </a:rPr>
                <a:t>시험 방법 및 기구 등을 객관적으로 기록하는 원리</a:t>
              </a:r>
              <a:endParaRPr lang="ko-KR" altLang="en-US" sz="1400" dirty="0"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2603032" y="6114606"/>
              <a:ext cx="4311853" cy="2676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400" dirty="0" smtClean="0">
                  <a:latin typeface="HY견고딕" pitchFamily="18" charset="-127"/>
                  <a:ea typeface="HY견고딕" pitchFamily="18" charset="-127"/>
                </a:rPr>
                <a:t>국가 규격의 법적 강제성</a:t>
              </a:r>
              <a:r>
                <a:rPr lang="en-US" altLang="ko-KR" sz="1400" dirty="0" smtClean="0">
                  <a:latin typeface="HY견고딕" pitchFamily="18" charset="-127"/>
                  <a:ea typeface="HY견고딕" pitchFamily="18" charset="-127"/>
                </a:rPr>
                <a:t>, </a:t>
              </a:r>
              <a:r>
                <a:rPr lang="ko-KR" altLang="en-US" sz="1400" dirty="0" smtClean="0">
                  <a:latin typeface="HY견고딕" pitchFamily="18" charset="-127"/>
                  <a:ea typeface="HY견고딕" pitchFamily="18" charset="-127"/>
                </a:rPr>
                <a:t>보편적 적합성을 확보하는 원리</a:t>
              </a:r>
              <a:endParaRPr lang="ko-KR" altLang="en-US" sz="1400" dirty="0">
                <a:latin typeface="HY견고딕" pitchFamily="18" charset="-127"/>
                <a:ea typeface="HY견고딕" pitchFamily="18" charset="-127"/>
              </a:endParaRPr>
            </a:p>
          </p:txBody>
        </p:sp>
      </p:grpSp>
      <p:sp>
        <p:nvSpPr>
          <p:cNvPr id="23" name="슬라이드 번호 개체 틀 1"/>
          <p:cNvSpPr txBox="1">
            <a:spLocks/>
          </p:cNvSpPr>
          <p:nvPr/>
        </p:nvSpPr>
        <p:spPr>
          <a:xfrm>
            <a:off x="6990624" y="5272163"/>
            <a:ext cx="2133600" cy="424324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1C38FD2-3E40-4951-B517-55F52472B3F8}" type="slidenum">
              <a:rPr kumimoji="1" lang="en-GB" altLang="ko-KR" sz="1200" b="1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n-cs"/>
              </a:rPr>
              <a:pPr marL="0" marR="0" lvl="0" indent="0" algn="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1" lang="en-GB" altLang="ko-KR" sz="1200" b="1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굴림" pitchFamily="50" charset="-127"/>
              <a:ea typeface="굴림" pitchFamily="50" charset="-127"/>
              <a:cs typeface="+mn-cs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400481" y="1913710"/>
            <a:ext cx="1437188" cy="344032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400481" y="2639426"/>
            <a:ext cx="1437188" cy="344032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408109" y="3363530"/>
            <a:ext cx="1437188" cy="344032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331908" y="4049330"/>
            <a:ext cx="1636591" cy="344032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331908" y="4822775"/>
            <a:ext cx="1636591" cy="344032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331908" y="5521307"/>
            <a:ext cx="1636591" cy="344032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284" y="1027324"/>
            <a:ext cx="6995675" cy="2627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587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 Box 4"/>
          <p:cNvSpPr txBox="1">
            <a:spLocks noChangeArrowheads="1"/>
          </p:cNvSpPr>
          <p:nvPr/>
        </p:nvSpPr>
        <p:spPr bwMode="auto">
          <a:xfrm>
            <a:off x="303197" y="1193787"/>
            <a:ext cx="8314330" cy="5414831"/>
          </a:xfrm>
          <a:prstGeom prst="roundRect">
            <a:avLst>
              <a:gd name="adj" fmla="val 3770"/>
            </a:avLst>
          </a:prstGeom>
          <a:solidFill>
            <a:srgbClr val="E9F3E1"/>
          </a:solidFill>
          <a:ln w="19050">
            <a:solidFill>
              <a:srgbClr val="BFBFBF"/>
            </a:solidFill>
            <a:miter lim="800000"/>
            <a:headEnd/>
            <a:tailEnd/>
          </a:ln>
          <a:effectLst>
            <a:outerShdw dist="38100" dir="2700000" algn="tl" rotWithShape="0">
              <a:srgbClr val="000000">
                <a:alpha val="39999"/>
              </a:srgbClr>
            </a:outerShdw>
          </a:effectLst>
        </p:spPr>
        <p:txBody>
          <a:bodyPr lIns="90000" tIns="46800" rIns="90000" bIns="46800"/>
          <a:lstStyle/>
          <a:p>
            <a:pPr latinLnBrk="0">
              <a:buClr>
                <a:schemeClr val="tx1">
                  <a:lumMod val="85000"/>
                  <a:lumOff val="15000"/>
                </a:schemeClr>
              </a:buClr>
              <a:buSzPct val="100000"/>
              <a:buFont typeface="Georgia" pitchFamily="18" charset="0"/>
              <a:buNone/>
              <a:defRPr/>
            </a:pPr>
            <a:endParaRPr kumimoji="0" lang="ko-KR" altLang="ko-KR" dirty="0">
              <a:ea typeface="굴림" pitchFamily="50" charset="-127"/>
            </a:endParaRPr>
          </a:p>
        </p:txBody>
      </p:sp>
      <p:sp>
        <p:nvSpPr>
          <p:cNvPr id="19" name="텍스트 개체 틀 20"/>
          <p:cNvSpPr>
            <a:spLocks noGrp="1"/>
          </p:cNvSpPr>
          <p:nvPr>
            <p:ph type="body" sz="quarter" idx="13"/>
          </p:nvPr>
        </p:nvSpPr>
        <p:spPr>
          <a:xfrm>
            <a:off x="-58161" y="206161"/>
            <a:ext cx="8675688" cy="430887"/>
          </a:xfrm>
        </p:spPr>
        <p:txBody>
          <a:bodyPr/>
          <a:lstStyle/>
          <a:p>
            <a:pPr>
              <a:buNone/>
              <a:defRPr/>
            </a:pPr>
            <a:r>
              <a:rPr lang="en-US" altLang="ko-KR" spc="0" dirty="0" smtClean="0">
                <a:solidFill>
                  <a:schemeClr val="bg1"/>
                </a:solidFill>
              </a:rPr>
              <a:t>2. </a:t>
            </a:r>
            <a:r>
              <a:rPr lang="ko-KR" altLang="en-US" spc="0" dirty="0">
                <a:solidFill>
                  <a:schemeClr val="bg1"/>
                </a:solidFill>
              </a:rPr>
              <a:t>표준화의 필요성 및 효과</a:t>
            </a:r>
          </a:p>
        </p:txBody>
      </p:sp>
      <p:grpSp>
        <p:nvGrpSpPr>
          <p:cNvPr id="43" name="그룹 42"/>
          <p:cNvGrpSpPr/>
          <p:nvPr/>
        </p:nvGrpSpPr>
        <p:grpSpPr>
          <a:xfrm>
            <a:off x="303197" y="977786"/>
            <a:ext cx="2484892" cy="733028"/>
            <a:chOff x="651618" y="2688804"/>
            <a:chExt cx="2124000" cy="733028"/>
          </a:xfrm>
        </p:grpSpPr>
        <p:sp>
          <p:nvSpPr>
            <p:cNvPr id="42" name="모서리가 둥근 직사각형 41"/>
            <p:cNvSpPr/>
            <p:nvPr/>
          </p:nvSpPr>
          <p:spPr bwMode="auto">
            <a:xfrm rot="5400000">
              <a:off x="1497618" y="1842804"/>
              <a:ext cx="432000" cy="2124000"/>
            </a:xfrm>
            <a:prstGeom prst="roundRect">
              <a:avLst>
                <a:gd name="adj" fmla="val 50000"/>
              </a:avLst>
            </a:prstGeom>
            <a:solidFill>
              <a:srgbClr val="85A644"/>
            </a:solidFill>
            <a:ln w="9525" cap="flat" cmpd="sng" algn="ctr">
              <a:noFill/>
              <a:prstDash val="solid"/>
            </a:ln>
            <a:effectLst/>
          </p:spPr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endParaRPr>
            </a:p>
          </p:txBody>
        </p:sp>
        <p:sp>
          <p:nvSpPr>
            <p:cNvPr id="113" name="TextBox 74"/>
            <p:cNvSpPr txBox="1">
              <a:spLocks noChangeArrowheads="1"/>
            </p:cNvSpPr>
            <p:nvPr/>
          </p:nvSpPr>
          <p:spPr bwMode="auto">
            <a:xfrm>
              <a:off x="843426" y="2713946"/>
              <a:ext cx="1873250" cy="7078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ko-KR" altLang="en-US" sz="2000">
                  <a:solidFill>
                    <a:schemeClr val="bg1"/>
                  </a:solidFill>
                  <a:latin typeface="HY견고딕" pitchFamily="18" charset="-127"/>
                  <a:ea typeface="HY견고딕" pitchFamily="18" charset="-127"/>
                </a:rPr>
                <a:t>표준화의 </a:t>
              </a:r>
              <a:r>
                <a:rPr lang="ko-KR" altLang="en-US" sz="2000" smtClean="0">
                  <a:solidFill>
                    <a:schemeClr val="bg1"/>
                  </a:solidFill>
                  <a:latin typeface="HY견고딕" pitchFamily="18" charset="-127"/>
                  <a:ea typeface="HY견고딕" pitchFamily="18" charset="-127"/>
                </a:rPr>
                <a:t>필요성</a:t>
              </a:r>
              <a:endParaRPr lang="ko-KR" altLang="en-US" sz="20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pic>
        <p:nvPicPr>
          <p:cNvPr id="20" name="Picture 2" descr="C:\Documents and Settings\com\바탕 화면\글씨지우기\그림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5780" y="1462263"/>
            <a:ext cx="7665384" cy="50883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직사각형 20"/>
          <p:cNvSpPr/>
          <p:nvPr/>
        </p:nvSpPr>
        <p:spPr>
          <a:xfrm>
            <a:off x="760576" y="3101893"/>
            <a:ext cx="210569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0" lang="ko-KR" altLang="en-US" sz="1600" b="1" smtClean="0">
                <a:solidFill>
                  <a:schemeClr val="tx1"/>
                </a:solidFill>
              </a:rPr>
              <a:t>상호 </a:t>
            </a:r>
            <a:r>
              <a:rPr kumimoji="0" lang="ko-KR" altLang="en-US" sz="1600" b="1">
                <a:solidFill>
                  <a:schemeClr val="tx1"/>
                </a:solidFill>
              </a:rPr>
              <a:t>이해의 증진</a:t>
            </a:r>
            <a:r>
              <a:rPr kumimoji="0" lang="en-US" altLang="ko-KR" sz="1600" b="1">
                <a:solidFill>
                  <a:schemeClr val="tx1"/>
                </a:solidFill>
              </a:rPr>
              <a:t/>
            </a:r>
            <a:br>
              <a:rPr kumimoji="0" lang="en-US" altLang="ko-KR" sz="1600" b="1">
                <a:solidFill>
                  <a:schemeClr val="tx1"/>
                </a:solidFill>
              </a:rPr>
            </a:br>
            <a:r>
              <a:rPr kumimoji="0" lang="en-US" altLang="ko-KR" sz="1600" b="1">
                <a:solidFill>
                  <a:schemeClr val="tx1"/>
                </a:solidFill>
              </a:rPr>
              <a:t>(</a:t>
            </a:r>
            <a:r>
              <a:rPr kumimoji="0" lang="ko-KR" altLang="en-US" sz="1600" b="1">
                <a:solidFill>
                  <a:srgbClr val="000066"/>
                </a:solidFill>
              </a:rPr>
              <a:t>예</a:t>
            </a:r>
            <a:r>
              <a:rPr kumimoji="0" lang="en-US" altLang="ko-KR" sz="1600" b="1">
                <a:solidFill>
                  <a:srgbClr val="000066"/>
                </a:solidFill>
              </a:rPr>
              <a:t>:</a:t>
            </a:r>
            <a:r>
              <a:rPr kumimoji="0" lang="ko-KR" altLang="en-US" sz="1600" b="1">
                <a:solidFill>
                  <a:schemeClr val="tx1"/>
                </a:solidFill>
              </a:rPr>
              <a:t>표준 단위의 제정</a:t>
            </a:r>
            <a:r>
              <a:rPr kumimoji="0" lang="en-US" altLang="ko-KR" sz="1600" b="1">
                <a:solidFill>
                  <a:schemeClr val="tx1"/>
                </a:solidFill>
              </a:rPr>
              <a:t>)</a:t>
            </a:r>
            <a:endParaRPr lang="ko-KR" altLang="en-US" sz="1600" b="1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633489" y="5815773"/>
            <a:ext cx="237294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0" lang="ko-KR" altLang="en-US" sz="1400" b="1" smtClean="0">
                <a:solidFill>
                  <a:schemeClr val="tx1"/>
                </a:solidFill>
              </a:rPr>
              <a:t> 사용</a:t>
            </a:r>
            <a:r>
              <a:rPr kumimoji="0" lang="en-US" altLang="ko-KR" sz="1400" b="1" smtClean="0">
                <a:solidFill>
                  <a:schemeClr val="tx1"/>
                </a:solidFill>
              </a:rPr>
              <a:t> </a:t>
            </a:r>
            <a:r>
              <a:rPr kumimoji="0" lang="ko-KR" altLang="en-US" sz="1400" b="1" smtClean="0">
                <a:solidFill>
                  <a:schemeClr val="tx1"/>
                </a:solidFill>
              </a:rPr>
              <a:t>목적에 대한 적합성</a:t>
            </a:r>
            <a:endParaRPr kumimoji="0" lang="en-US" altLang="ko-KR" sz="1400" b="1" smtClean="0">
              <a:solidFill>
                <a:schemeClr val="tx1"/>
              </a:solidFill>
            </a:endParaRPr>
          </a:p>
          <a:p>
            <a:pPr algn="ctr"/>
            <a:r>
              <a:rPr kumimoji="0" lang="en-US" altLang="ko-KR" sz="1400" b="1" smtClean="0">
                <a:solidFill>
                  <a:schemeClr val="tx1"/>
                </a:solidFill>
              </a:rPr>
              <a:t>(</a:t>
            </a:r>
            <a:r>
              <a:rPr kumimoji="0" lang="ko-KR" altLang="en-US" sz="1400" b="1">
                <a:solidFill>
                  <a:srgbClr val="000066"/>
                </a:solidFill>
              </a:rPr>
              <a:t>예</a:t>
            </a:r>
            <a:r>
              <a:rPr kumimoji="0" lang="en-US" altLang="ko-KR" sz="1400" b="1">
                <a:solidFill>
                  <a:srgbClr val="000066"/>
                </a:solidFill>
              </a:rPr>
              <a:t>:KS </a:t>
            </a:r>
            <a:r>
              <a:rPr kumimoji="0" lang="ko-KR" altLang="en-US" sz="1400" b="1">
                <a:solidFill>
                  <a:srgbClr val="000066"/>
                </a:solidFill>
              </a:rPr>
              <a:t>표준 강관</a:t>
            </a:r>
            <a:r>
              <a:rPr kumimoji="0" lang="en-US" altLang="ko-KR" sz="1400" b="1">
                <a:solidFill>
                  <a:srgbClr val="000066"/>
                </a:solidFill>
              </a:rPr>
              <a:t>)</a:t>
            </a:r>
            <a:endParaRPr lang="ko-KR" altLang="en-US" sz="1400" b="1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3347684" y="3144898"/>
            <a:ext cx="215182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0" lang="ko-KR" altLang="en-US" sz="1600" b="1" smtClean="0">
                <a:solidFill>
                  <a:schemeClr val="tx1"/>
                </a:solidFill>
              </a:rPr>
              <a:t>호환성의 </a:t>
            </a:r>
            <a:r>
              <a:rPr kumimoji="0" lang="ko-KR" altLang="en-US" sz="1600" b="1">
                <a:solidFill>
                  <a:schemeClr val="tx1"/>
                </a:solidFill>
              </a:rPr>
              <a:t>확보</a:t>
            </a:r>
            <a:r>
              <a:rPr kumimoji="0" lang="en-US" altLang="ko-KR" sz="1600" b="1">
                <a:solidFill>
                  <a:schemeClr val="tx1"/>
                </a:solidFill>
              </a:rPr>
              <a:t/>
            </a:r>
            <a:br>
              <a:rPr kumimoji="0" lang="en-US" altLang="ko-KR" sz="1600" b="1">
                <a:solidFill>
                  <a:schemeClr val="tx1"/>
                </a:solidFill>
              </a:rPr>
            </a:br>
            <a:r>
              <a:rPr kumimoji="0" lang="en-US" altLang="ko-KR" sz="1600" b="1">
                <a:solidFill>
                  <a:schemeClr val="tx1"/>
                </a:solidFill>
              </a:rPr>
              <a:t>(</a:t>
            </a:r>
            <a:r>
              <a:rPr kumimoji="0" lang="ko-KR" altLang="en-US" sz="1600" b="1">
                <a:solidFill>
                  <a:srgbClr val="000066"/>
                </a:solidFill>
              </a:rPr>
              <a:t>예</a:t>
            </a:r>
            <a:r>
              <a:rPr kumimoji="0" lang="en-US" altLang="ko-KR" sz="1600" b="1" smtClean="0">
                <a:solidFill>
                  <a:srgbClr val="000066"/>
                </a:solidFill>
              </a:rPr>
              <a:t>:</a:t>
            </a:r>
            <a:r>
              <a:rPr kumimoji="0" lang="ko-KR" altLang="en-US" sz="1600" b="1" smtClean="0">
                <a:solidFill>
                  <a:srgbClr val="000066"/>
                </a:solidFill>
              </a:rPr>
              <a:t> </a:t>
            </a:r>
            <a:r>
              <a:rPr kumimoji="0" lang="ko-KR" altLang="en-US" sz="1600" b="1">
                <a:solidFill>
                  <a:srgbClr val="000066"/>
                </a:solidFill>
              </a:rPr>
              <a:t>볼트와 너트</a:t>
            </a:r>
            <a:r>
              <a:rPr kumimoji="0" lang="en-US" altLang="ko-KR" sz="1600" b="1">
                <a:solidFill>
                  <a:srgbClr val="000066"/>
                </a:solidFill>
              </a:rPr>
              <a:t>)</a:t>
            </a:r>
            <a:endParaRPr lang="ko-KR" altLang="en-US" sz="1600" b="1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3245009" y="5727880"/>
            <a:ext cx="235717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0" lang="ko-KR" altLang="en-US" sz="1400" b="1" smtClean="0">
                <a:solidFill>
                  <a:schemeClr val="tx1"/>
                </a:solidFill>
              </a:rPr>
              <a:t>다양성의 조정</a:t>
            </a:r>
            <a:endParaRPr kumimoji="0" lang="en-US" altLang="ko-KR" sz="1400" b="1" smtClean="0">
              <a:solidFill>
                <a:schemeClr val="tx1"/>
              </a:solidFill>
            </a:endParaRPr>
          </a:p>
          <a:p>
            <a:pPr algn="ctr"/>
            <a:r>
              <a:rPr kumimoji="0" lang="en-US" altLang="ko-KR" sz="1400" b="1" smtClean="0">
                <a:solidFill>
                  <a:schemeClr val="tx1"/>
                </a:solidFill>
              </a:rPr>
              <a:t>(</a:t>
            </a:r>
            <a:r>
              <a:rPr kumimoji="0" lang="ko-KR" altLang="en-US" sz="1400" b="1">
                <a:solidFill>
                  <a:schemeClr val="tx1"/>
                </a:solidFill>
              </a:rPr>
              <a:t>제품의 단순화</a:t>
            </a:r>
            <a:r>
              <a:rPr kumimoji="0" lang="en-US" altLang="ko-KR" sz="1400" b="1">
                <a:solidFill>
                  <a:schemeClr val="tx1"/>
                </a:solidFill>
              </a:rPr>
              <a:t>)</a:t>
            </a:r>
            <a:br>
              <a:rPr kumimoji="0" lang="en-US" altLang="ko-KR" sz="1400" b="1">
                <a:solidFill>
                  <a:schemeClr val="tx1"/>
                </a:solidFill>
              </a:rPr>
            </a:br>
            <a:r>
              <a:rPr kumimoji="0" lang="en-US" altLang="ko-KR" sz="1400" b="1">
                <a:solidFill>
                  <a:schemeClr val="tx1"/>
                </a:solidFill>
              </a:rPr>
              <a:t>(</a:t>
            </a:r>
            <a:r>
              <a:rPr kumimoji="0" lang="ko-KR" altLang="en-US" sz="1400" b="1">
                <a:solidFill>
                  <a:srgbClr val="000066"/>
                </a:solidFill>
              </a:rPr>
              <a:t>예</a:t>
            </a:r>
            <a:r>
              <a:rPr kumimoji="0" lang="en-US" altLang="ko-KR" sz="1400" b="1">
                <a:solidFill>
                  <a:srgbClr val="000066"/>
                </a:solidFill>
              </a:rPr>
              <a:t>:</a:t>
            </a:r>
            <a:r>
              <a:rPr kumimoji="0" lang="ko-KR" altLang="en-US" sz="1400" b="1">
                <a:solidFill>
                  <a:srgbClr val="000066"/>
                </a:solidFill>
              </a:rPr>
              <a:t>건전지 크기의 단순화</a:t>
            </a:r>
            <a:r>
              <a:rPr kumimoji="0" lang="en-US" altLang="ko-KR" sz="1400" b="1">
                <a:solidFill>
                  <a:srgbClr val="000066"/>
                </a:solidFill>
              </a:rPr>
              <a:t>)</a:t>
            </a:r>
            <a:endParaRPr lang="ko-KR" altLang="en-US" sz="1400" b="1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5846620" y="3214173"/>
            <a:ext cx="235527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0" lang="ko-KR" altLang="en-US" sz="1400" b="1" smtClean="0">
                <a:solidFill>
                  <a:schemeClr val="tx1"/>
                </a:solidFill>
              </a:rPr>
              <a:t>안전성 확보 및</a:t>
            </a:r>
            <a:r>
              <a:rPr kumimoji="0" lang="en-US" altLang="ko-KR" sz="1400" b="1" smtClean="0">
                <a:solidFill>
                  <a:schemeClr val="tx1"/>
                </a:solidFill>
              </a:rPr>
              <a:t> </a:t>
            </a:r>
            <a:r>
              <a:rPr kumimoji="0" lang="ko-KR" altLang="en-US" sz="1400" b="1">
                <a:solidFill>
                  <a:schemeClr val="tx1"/>
                </a:solidFill>
              </a:rPr>
              <a:t>환경 보호</a:t>
            </a:r>
            <a:r>
              <a:rPr kumimoji="0" lang="en-US" altLang="ko-KR" sz="1400" b="1">
                <a:solidFill>
                  <a:schemeClr val="tx1"/>
                </a:solidFill>
              </a:rPr>
              <a:t/>
            </a:r>
            <a:br>
              <a:rPr kumimoji="0" lang="en-US" altLang="ko-KR" sz="1400" b="1">
                <a:solidFill>
                  <a:schemeClr val="tx1"/>
                </a:solidFill>
              </a:rPr>
            </a:br>
            <a:r>
              <a:rPr kumimoji="0" lang="en-US" altLang="ko-KR" sz="1400" b="1">
                <a:solidFill>
                  <a:schemeClr val="tx1"/>
                </a:solidFill>
              </a:rPr>
              <a:t>(</a:t>
            </a:r>
            <a:r>
              <a:rPr kumimoji="0" lang="ko-KR" altLang="en-US" sz="1400" b="1">
                <a:solidFill>
                  <a:srgbClr val="000066"/>
                </a:solidFill>
              </a:rPr>
              <a:t>예</a:t>
            </a:r>
            <a:r>
              <a:rPr kumimoji="0" lang="en-US" altLang="ko-KR" sz="1400" b="1">
                <a:solidFill>
                  <a:srgbClr val="000066"/>
                </a:solidFill>
              </a:rPr>
              <a:t>:</a:t>
            </a:r>
            <a:r>
              <a:rPr kumimoji="0" lang="ko-KR" altLang="en-US" sz="1400" b="1">
                <a:solidFill>
                  <a:srgbClr val="000066"/>
                </a:solidFill>
              </a:rPr>
              <a:t>규격화된 안전모</a:t>
            </a:r>
            <a:r>
              <a:rPr kumimoji="0" lang="en-US" altLang="ko-KR" sz="1400" b="1">
                <a:solidFill>
                  <a:srgbClr val="000066"/>
                </a:solidFill>
              </a:rPr>
              <a:t>)</a:t>
            </a:r>
            <a:endParaRPr lang="ko-KR" altLang="en-US" sz="1400" b="1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6073730" y="5800291"/>
            <a:ext cx="200346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0" lang="ko-KR" altLang="en-US" sz="1400" b="1" smtClean="0">
                <a:solidFill>
                  <a:schemeClr val="tx1"/>
                </a:solidFill>
              </a:rPr>
              <a:t>소비자의 </a:t>
            </a:r>
            <a:r>
              <a:rPr kumimoji="0" lang="ko-KR" altLang="en-US" sz="1400" b="1">
                <a:solidFill>
                  <a:schemeClr val="tx1"/>
                </a:solidFill>
              </a:rPr>
              <a:t>이익 보호</a:t>
            </a:r>
            <a:r>
              <a:rPr kumimoji="0" lang="en-US" altLang="ko-KR" sz="1400" b="1">
                <a:solidFill>
                  <a:schemeClr val="tx1"/>
                </a:solidFill>
              </a:rPr>
              <a:t/>
            </a:r>
            <a:br>
              <a:rPr kumimoji="0" lang="en-US" altLang="ko-KR" sz="1400" b="1">
                <a:solidFill>
                  <a:schemeClr val="tx1"/>
                </a:solidFill>
              </a:rPr>
            </a:br>
            <a:r>
              <a:rPr kumimoji="0" lang="en-US" altLang="ko-KR" sz="1400" b="1">
                <a:solidFill>
                  <a:schemeClr val="tx1"/>
                </a:solidFill>
              </a:rPr>
              <a:t>(</a:t>
            </a:r>
            <a:r>
              <a:rPr kumimoji="0" lang="ko-KR" altLang="en-US" sz="1400" b="1">
                <a:solidFill>
                  <a:srgbClr val="000066"/>
                </a:solidFill>
              </a:rPr>
              <a:t>예</a:t>
            </a:r>
            <a:r>
              <a:rPr kumimoji="0" lang="en-US" altLang="ko-KR" sz="1400" b="1">
                <a:solidFill>
                  <a:srgbClr val="000066"/>
                </a:solidFill>
              </a:rPr>
              <a:t>:KS </a:t>
            </a:r>
            <a:r>
              <a:rPr kumimoji="0" lang="ko-KR" altLang="en-US" sz="1400" b="1">
                <a:solidFill>
                  <a:srgbClr val="000066"/>
                </a:solidFill>
              </a:rPr>
              <a:t>표준</a:t>
            </a:r>
            <a:r>
              <a:rPr kumimoji="0" lang="en-US" altLang="ko-KR" sz="1400" b="1">
                <a:solidFill>
                  <a:srgbClr val="000066"/>
                </a:solidFill>
              </a:rPr>
              <a:t>)</a:t>
            </a:r>
            <a:endParaRPr lang="ko-KR" altLang="en-US" sz="1400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505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 Box 4"/>
          <p:cNvSpPr txBox="1">
            <a:spLocks noChangeArrowheads="1"/>
          </p:cNvSpPr>
          <p:nvPr/>
        </p:nvSpPr>
        <p:spPr bwMode="auto">
          <a:xfrm>
            <a:off x="303197" y="1193787"/>
            <a:ext cx="8314330" cy="5414831"/>
          </a:xfrm>
          <a:prstGeom prst="roundRect">
            <a:avLst>
              <a:gd name="adj" fmla="val 3770"/>
            </a:avLst>
          </a:prstGeom>
          <a:solidFill>
            <a:srgbClr val="E9F3E1"/>
          </a:solidFill>
          <a:ln w="19050">
            <a:solidFill>
              <a:srgbClr val="BFBFBF"/>
            </a:solidFill>
            <a:miter lim="800000"/>
            <a:headEnd/>
            <a:tailEnd/>
          </a:ln>
          <a:effectLst>
            <a:outerShdw dist="38100" dir="2700000" algn="tl" rotWithShape="0">
              <a:srgbClr val="000000">
                <a:alpha val="39999"/>
              </a:srgbClr>
            </a:outerShdw>
          </a:effectLst>
        </p:spPr>
        <p:txBody>
          <a:bodyPr lIns="90000" tIns="46800" rIns="90000" bIns="46800"/>
          <a:lstStyle/>
          <a:p>
            <a:pPr latinLnBrk="0">
              <a:buClr>
                <a:schemeClr val="tx1">
                  <a:lumMod val="85000"/>
                  <a:lumOff val="15000"/>
                </a:schemeClr>
              </a:buClr>
              <a:buSzPct val="100000"/>
              <a:buFont typeface="Georgia" pitchFamily="18" charset="0"/>
              <a:buNone/>
              <a:defRPr/>
            </a:pPr>
            <a:endParaRPr kumimoji="0" lang="ko-KR" altLang="ko-KR" dirty="0">
              <a:ea typeface="굴림" pitchFamily="50" charset="-127"/>
            </a:endParaRPr>
          </a:p>
        </p:txBody>
      </p:sp>
      <p:sp>
        <p:nvSpPr>
          <p:cNvPr id="19" name="텍스트 개체 틀 20"/>
          <p:cNvSpPr>
            <a:spLocks noGrp="1"/>
          </p:cNvSpPr>
          <p:nvPr>
            <p:ph type="body" sz="quarter" idx="13"/>
          </p:nvPr>
        </p:nvSpPr>
        <p:spPr>
          <a:xfrm>
            <a:off x="-58161" y="206161"/>
            <a:ext cx="8675688" cy="430887"/>
          </a:xfrm>
        </p:spPr>
        <p:txBody>
          <a:bodyPr/>
          <a:lstStyle/>
          <a:p>
            <a:pPr>
              <a:buNone/>
              <a:defRPr/>
            </a:pPr>
            <a:r>
              <a:rPr lang="en-US" altLang="ko-KR" spc="0" dirty="0" smtClean="0">
                <a:solidFill>
                  <a:schemeClr val="bg1"/>
                </a:solidFill>
              </a:rPr>
              <a:t>2. </a:t>
            </a:r>
            <a:r>
              <a:rPr lang="ko-KR" altLang="en-US" spc="0" dirty="0">
                <a:solidFill>
                  <a:schemeClr val="bg1"/>
                </a:solidFill>
              </a:rPr>
              <a:t>표준화의 필요성 및 효과</a:t>
            </a:r>
          </a:p>
        </p:txBody>
      </p:sp>
      <p:grpSp>
        <p:nvGrpSpPr>
          <p:cNvPr id="43" name="그룹 42"/>
          <p:cNvGrpSpPr/>
          <p:nvPr/>
        </p:nvGrpSpPr>
        <p:grpSpPr>
          <a:xfrm>
            <a:off x="284397" y="983466"/>
            <a:ext cx="2484892" cy="432000"/>
            <a:chOff x="651618" y="2688804"/>
            <a:chExt cx="2124000" cy="432000"/>
          </a:xfrm>
        </p:grpSpPr>
        <p:sp>
          <p:nvSpPr>
            <p:cNvPr id="42" name="모서리가 둥근 직사각형 41"/>
            <p:cNvSpPr/>
            <p:nvPr/>
          </p:nvSpPr>
          <p:spPr bwMode="auto">
            <a:xfrm rot="5400000">
              <a:off x="1497618" y="1842804"/>
              <a:ext cx="432000" cy="2124000"/>
            </a:xfrm>
            <a:prstGeom prst="roundRect">
              <a:avLst>
                <a:gd name="adj" fmla="val 50000"/>
              </a:avLst>
            </a:prstGeom>
            <a:solidFill>
              <a:srgbClr val="85A644"/>
            </a:solidFill>
            <a:ln w="9525" cap="flat" cmpd="sng" algn="ctr">
              <a:noFill/>
              <a:prstDash val="solid"/>
            </a:ln>
            <a:effectLst/>
          </p:spPr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endParaRPr>
            </a:p>
          </p:txBody>
        </p:sp>
        <p:sp>
          <p:nvSpPr>
            <p:cNvPr id="113" name="TextBox 74"/>
            <p:cNvSpPr txBox="1">
              <a:spLocks noChangeArrowheads="1"/>
            </p:cNvSpPr>
            <p:nvPr/>
          </p:nvSpPr>
          <p:spPr bwMode="auto">
            <a:xfrm>
              <a:off x="843426" y="2713946"/>
              <a:ext cx="1873250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ko-KR" altLang="en-US" sz="2000">
                  <a:solidFill>
                    <a:schemeClr val="bg1"/>
                  </a:solidFill>
                  <a:latin typeface="HY견고딕" pitchFamily="18" charset="-127"/>
                  <a:ea typeface="HY견고딕" pitchFamily="18" charset="-127"/>
                </a:rPr>
                <a:t>표준화의 </a:t>
              </a:r>
              <a:r>
                <a:rPr lang="ko-KR" altLang="en-US" sz="2000" smtClean="0">
                  <a:solidFill>
                    <a:schemeClr val="bg1"/>
                  </a:solidFill>
                  <a:latin typeface="HY견고딕" pitchFamily="18" charset="-127"/>
                  <a:ea typeface="HY견고딕" pitchFamily="18" charset="-127"/>
                </a:rPr>
                <a:t>효과</a:t>
              </a:r>
              <a:endParaRPr lang="ko-KR" altLang="en-US" sz="20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sp>
        <p:nvSpPr>
          <p:cNvPr id="14" name="모서리가 둥근 직사각형 13"/>
          <p:cNvSpPr/>
          <p:nvPr/>
        </p:nvSpPr>
        <p:spPr>
          <a:xfrm>
            <a:off x="605780" y="2415560"/>
            <a:ext cx="1751658" cy="857250"/>
          </a:xfrm>
          <a:prstGeom prst="roundRect">
            <a:avLst/>
          </a:prstGeom>
          <a:solidFill>
            <a:srgbClr val="6699FF">
              <a:alpha val="20000"/>
            </a:srgbClr>
          </a:solidFill>
          <a:ln>
            <a:noFill/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kumimoji="0" lang="ko-KR" altLang="en-US" b="1" kern="0" dirty="0">
                <a:solidFill>
                  <a:schemeClr val="tx1"/>
                </a:solidFill>
              </a:rPr>
              <a:t>생산자 측면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2857500" y="1842666"/>
            <a:ext cx="5500688" cy="1977010"/>
          </a:xfrm>
          <a:prstGeom prst="roundRect">
            <a:avLst/>
          </a:prstGeom>
          <a:solidFill>
            <a:srgbClr val="6699FF">
              <a:alpha val="20000"/>
            </a:srgbClr>
          </a:solidFill>
          <a:ln>
            <a:noFill/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>
              <a:lnSpc>
                <a:spcPct val="150000"/>
              </a:lnSpc>
              <a:defRPr/>
            </a:pPr>
            <a:r>
              <a:rPr kumimoji="0" lang="ko-KR" altLang="en-US" b="1" kern="0" dirty="0">
                <a:solidFill>
                  <a:schemeClr val="tx1"/>
                </a:solidFill>
              </a:rPr>
              <a:t>작업자의 훈련 용이</a:t>
            </a:r>
            <a:r>
              <a:rPr kumimoji="0" lang="en-US" altLang="ko-KR" b="1" kern="0" dirty="0">
                <a:solidFill>
                  <a:schemeClr val="tx1"/>
                </a:solidFill>
              </a:rPr>
              <a:t>, </a:t>
            </a:r>
            <a:r>
              <a:rPr kumimoji="0" lang="ko-KR" altLang="en-US" b="1" kern="0" dirty="0">
                <a:solidFill>
                  <a:schemeClr val="tx1"/>
                </a:solidFill>
              </a:rPr>
              <a:t>형상</a:t>
            </a:r>
            <a:r>
              <a:rPr kumimoji="0" lang="en-US" altLang="ko-KR" b="1" kern="0" dirty="0">
                <a:solidFill>
                  <a:schemeClr val="tx1"/>
                </a:solidFill>
              </a:rPr>
              <a:t>, </a:t>
            </a:r>
            <a:r>
              <a:rPr kumimoji="0" lang="ko-KR" altLang="en-US" b="1" kern="0" dirty="0">
                <a:solidFill>
                  <a:schemeClr val="tx1"/>
                </a:solidFill>
              </a:rPr>
              <a:t>치수</a:t>
            </a:r>
            <a:r>
              <a:rPr kumimoji="0" lang="en-US" altLang="ko-KR" b="1" kern="0" dirty="0">
                <a:solidFill>
                  <a:schemeClr val="tx1"/>
                </a:solidFill>
              </a:rPr>
              <a:t>, </a:t>
            </a:r>
            <a:r>
              <a:rPr kumimoji="0" lang="ko-KR" altLang="en-US" b="1" kern="0" dirty="0">
                <a:solidFill>
                  <a:schemeClr val="tx1"/>
                </a:solidFill>
              </a:rPr>
              <a:t>기능 등의 호환성 </a:t>
            </a:r>
            <a:r>
              <a:rPr kumimoji="0" lang="ko-KR" altLang="en-US" b="1" kern="0" dirty="0" smtClean="0">
                <a:solidFill>
                  <a:schemeClr val="tx1"/>
                </a:solidFill>
              </a:rPr>
              <a:t>증대</a:t>
            </a:r>
            <a:r>
              <a:rPr kumimoji="0" lang="en-US" altLang="ko-KR" b="1" kern="0" dirty="0" smtClean="0">
                <a:solidFill>
                  <a:schemeClr val="tx1"/>
                </a:solidFill>
              </a:rPr>
              <a:t>, </a:t>
            </a:r>
            <a:r>
              <a:rPr kumimoji="0" lang="ko-KR" altLang="en-US" b="1" kern="0" dirty="0" smtClean="0">
                <a:solidFill>
                  <a:schemeClr val="tx1"/>
                </a:solidFill>
              </a:rPr>
              <a:t>재료 </a:t>
            </a:r>
            <a:r>
              <a:rPr kumimoji="0" lang="ko-KR" altLang="en-US" b="1" kern="0" dirty="0">
                <a:solidFill>
                  <a:schemeClr val="tx1"/>
                </a:solidFill>
              </a:rPr>
              <a:t>절약</a:t>
            </a:r>
            <a:r>
              <a:rPr kumimoji="0" lang="en-US" altLang="ko-KR" b="1" kern="0" dirty="0">
                <a:solidFill>
                  <a:schemeClr val="tx1"/>
                </a:solidFill>
              </a:rPr>
              <a:t>, </a:t>
            </a:r>
            <a:r>
              <a:rPr kumimoji="0" lang="ko-KR" altLang="en-US" b="1" kern="0" dirty="0">
                <a:solidFill>
                  <a:schemeClr val="tx1"/>
                </a:solidFill>
              </a:rPr>
              <a:t>생산 능률 향상</a:t>
            </a:r>
            <a:r>
              <a:rPr kumimoji="0" lang="en-US" altLang="ko-KR" b="1" kern="0" dirty="0">
                <a:solidFill>
                  <a:schemeClr val="tx1"/>
                </a:solidFill>
              </a:rPr>
              <a:t>, </a:t>
            </a:r>
            <a:r>
              <a:rPr kumimoji="0" lang="ko-KR" altLang="en-US" b="1" kern="0" dirty="0">
                <a:solidFill>
                  <a:schemeClr val="tx1"/>
                </a:solidFill>
              </a:rPr>
              <a:t>원가 절감</a:t>
            </a:r>
            <a:r>
              <a:rPr kumimoji="0" lang="en-US" altLang="ko-KR" b="1" kern="0" dirty="0">
                <a:solidFill>
                  <a:schemeClr val="tx1"/>
                </a:solidFill>
              </a:rPr>
              <a:t>, </a:t>
            </a:r>
            <a:r>
              <a:rPr kumimoji="0" lang="ko-KR" altLang="en-US" b="1" kern="0" dirty="0">
                <a:solidFill>
                  <a:schemeClr val="tx1"/>
                </a:solidFill>
              </a:rPr>
              <a:t>제품 품질 향상</a:t>
            </a:r>
            <a:r>
              <a:rPr kumimoji="0" lang="en-US" altLang="ko-KR" b="1" kern="0" dirty="0">
                <a:solidFill>
                  <a:schemeClr val="tx1"/>
                </a:solidFill>
              </a:rPr>
              <a:t>, </a:t>
            </a:r>
            <a:r>
              <a:rPr kumimoji="0" lang="ko-KR" altLang="en-US" b="1" kern="0" dirty="0" smtClean="0">
                <a:solidFill>
                  <a:schemeClr val="tx1"/>
                </a:solidFill>
              </a:rPr>
              <a:t>제품 </a:t>
            </a:r>
            <a:r>
              <a:rPr kumimoji="0" lang="ko-KR" altLang="en-US" b="1" kern="0" dirty="0">
                <a:solidFill>
                  <a:schemeClr val="tx1"/>
                </a:solidFill>
              </a:rPr>
              <a:t>판매 </a:t>
            </a:r>
            <a:r>
              <a:rPr kumimoji="0" lang="ko-KR" altLang="en-US" b="1" kern="0" dirty="0" smtClean="0">
                <a:solidFill>
                  <a:schemeClr val="tx1"/>
                </a:solidFill>
              </a:rPr>
              <a:t>증가</a:t>
            </a:r>
            <a:r>
              <a:rPr kumimoji="0" lang="en-US" altLang="ko-KR" b="1" kern="0" dirty="0" smtClean="0">
                <a:solidFill>
                  <a:schemeClr val="tx1"/>
                </a:solidFill>
              </a:rPr>
              <a:t>, </a:t>
            </a:r>
            <a:r>
              <a:rPr kumimoji="0" lang="ko-KR" altLang="en-US" b="1" kern="0" dirty="0" smtClean="0">
                <a:solidFill>
                  <a:schemeClr val="tx1"/>
                </a:solidFill>
              </a:rPr>
              <a:t>기술 혁신 및 협력 촉진</a:t>
            </a:r>
            <a:r>
              <a:rPr kumimoji="0" lang="en-US" altLang="ko-KR" b="1" kern="0" dirty="0" smtClean="0">
                <a:solidFill>
                  <a:schemeClr val="tx1"/>
                </a:solidFill>
              </a:rPr>
              <a:t>, </a:t>
            </a:r>
            <a:r>
              <a:rPr kumimoji="0" lang="ko-KR" altLang="en-US" b="1" kern="0" dirty="0" smtClean="0">
                <a:solidFill>
                  <a:schemeClr val="tx1"/>
                </a:solidFill>
              </a:rPr>
              <a:t>신기술 개발 </a:t>
            </a:r>
            <a:r>
              <a:rPr kumimoji="0" lang="ko-KR" altLang="en-US" b="1" kern="0" dirty="0">
                <a:solidFill>
                  <a:schemeClr val="tx1"/>
                </a:solidFill>
              </a:rPr>
              <a:t>등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605780" y="4524585"/>
            <a:ext cx="1751658" cy="857250"/>
          </a:xfrm>
          <a:prstGeom prst="roundRect">
            <a:avLst/>
          </a:prstGeom>
          <a:solidFill>
            <a:srgbClr val="6699FF">
              <a:alpha val="20000"/>
            </a:srgbClr>
          </a:solidFill>
          <a:ln>
            <a:noFill/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kumimoji="0" lang="ko-KR" altLang="en-US" b="1" kern="0" dirty="0">
                <a:solidFill>
                  <a:schemeClr val="tx1"/>
                </a:solidFill>
              </a:rPr>
              <a:t>사용자 측면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2857500" y="4330615"/>
            <a:ext cx="5500688" cy="1266632"/>
          </a:xfrm>
          <a:prstGeom prst="roundRect">
            <a:avLst/>
          </a:prstGeom>
          <a:solidFill>
            <a:srgbClr val="6699FF">
              <a:alpha val="20000"/>
            </a:srgbClr>
          </a:solidFill>
          <a:ln>
            <a:noFill/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>
              <a:lnSpc>
                <a:spcPct val="150000"/>
              </a:lnSpc>
              <a:defRPr/>
            </a:pPr>
            <a:r>
              <a:rPr kumimoji="0" lang="ko-KR" altLang="en-US" b="1" kern="0" dirty="0">
                <a:solidFill>
                  <a:schemeClr val="tx1"/>
                </a:solidFill>
              </a:rPr>
              <a:t>우수 품질 제품 구입</a:t>
            </a:r>
            <a:r>
              <a:rPr kumimoji="0" lang="en-US" altLang="ko-KR" b="1" kern="0" dirty="0">
                <a:solidFill>
                  <a:schemeClr val="tx1"/>
                </a:solidFill>
              </a:rPr>
              <a:t>, </a:t>
            </a:r>
            <a:r>
              <a:rPr kumimoji="0" lang="ko-KR" altLang="en-US" b="1" kern="0" dirty="0">
                <a:solidFill>
                  <a:schemeClr val="tx1"/>
                </a:solidFill>
              </a:rPr>
              <a:t>서비스 </a:t>
            </a:r>
            <a:r>
              <a:rPr kumimoji="0" lang="ko-KR" altLang="en-US" b="1" kern="0">
                <a:solidFill>
                  <a:schemeClr val="tx1"/>
                </a:solidFill>
              </a:rPr>
              <a:t>질 </a:t>
            </a:r>
            <a:r>
              <a:rPr kumimoji="0" lang="ko-KR" altLang="en-US" b="1" kern="0" smtClean="0">
                <a:solidFill>
                  <a:schemeClr val="tx1"/>
                </a:solidFill>
              </a:rPr>
              <a:t>개선</a:t>
            </a:r>
            <a:endParaRPr kumimoji="0" lang="en-US" altLang="ko-KR" b="1" kern="0" smtClean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kumimoji="0" lang="ko-KR" altLang="en-US" b="1" kern="0" smtClean="0">
                <a:solidFill>
                  <a:schemeClr val="tx1"/>
                </a:solidFill>
              </a:rPr>
              <a:t>합리적인 </a:t>
            </a:r>
            <a:r>
              <a:rPr kumimoji="0" lang="ko-KR" altLang="en-US" b="1" kern="0">
                <a:solidFill>
                  <a:schemeClr val="tx1"/>
                </a:solidFill>
              </a:rPr>
              <a:t>소비</a:t>
            </a:r>
            <a:r>
              <a:rPr kumimoji="0" lang="en-US" altLang="ko-KR" b="1" kern="0" smtClean="0">
                <a:solidFill>
                  <a:schemeClr val="tx1"/>
                </a:solidFill>
              </a:rPr>
              <a:t>, </a:t>
            </a:r>
            <a:r>
              <a:rPr kumimoji="0" lang="ko-KR" altLang="en-US" b="1" kern="0" smtClean="0">
                <a:solidFill>
                  <a:schemeClr val="tx1"/>
                </a:solidFill>
              </a:rPr>
              <a:t>소비자 보호</a:t>
            </a:r>
            <a:endParaRPr kumimoji="0" lang="en-US" altLang="ko-KR" b="1" kern="0" smtClean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kumimoji="0" lang="ko-KR" altLang="en-US" b="1" kern="0" smtClean="0">
                <a:solidFill>
                  <a:schemeClr val="tx1"/>
                </a:solidFill>
              </a:rPr>
              <a:t>소비자 만족도 증가 </a:t>
            </a:r>
            <a:r>
              <a:rPr kumimoji="0" lang="ko-KR" altLang="en-US" b="1" kern="0" dirty="0">
                <a:solidFill>
                  <a:schemeClr val="tx1"/>
                </a:solidFill>
              </a:rPr>
              <a:t>등</a:t>
            </a:r>
            <a:endParaRPr kumimoji="0" lang="en-US" altLang="ko-KR" b="1" kern="0" dirty="0">
              <a:solidFill>
                <a:schemeClr val="tx1"/>
              </a:solidFill>
            </a:endParaRPr>
          </a:p>
        </p:txBody>
      </p:sp>
      <p:cxnSp>
        <p:nvCxnSpPr>
          <p:cNvPr id="18" name="직선 화살표 연결선 17"/>
          <p:cNvCxnSpPr/>
          <p:nvPr/>
        </p:nvCxnSpPr>
        <p:spPr>
          <a:xfrm>
            <a:off x="2428875" y="2844185"/>
            <a:ext cx="357188" cy="1587"/>
          </a:xfrm>
          <a:prstGeom prst="straightConnector1">
            <a:avLst/>
          </a:prstGeom>
          <a:ln w="28575">
            <a:prstDash val="sysDash"/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>
            <a:off x="2428875" y="4953210"/>
            <a:ext cx="357188" cy="1588"/>
          </a:xfrm>
          <a:prstGeom prst="straightConnector1">
            <a:avLst/>
          </a:prstGeom>
          <a:ln w="28575">
            <a:prstDash val="sysDash"/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4563128" y="2058828"/>
            <a:ext cx="494026" cy="3440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7393940" y="2056780"/>
            <a:ext cx="806162" cy="3587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4120327" y="2472391"/>
            <a:ext cx="525416" cy="3587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8753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0" grpId="0" animBg="1"/>
      <p:bldP spid="2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 Box 4"/>
          <p:cNvSpPr txBox="1">
            <a:spLocks noChangeArrowheads="1"/>
          </p:cNvSpPr>
          <p:nvPr/>
        </p:nvSpPr>
        <p:spPr bwMode="auto">
          <a:xfrm>
            <a:off x="303197" y="1193787"/>
            <a:ext cx="8314330" cy="5414831"/>
          </a:xfrm>
          <a:prstGeom prst="roundRect">
            <a:avLst>
              <a:gd name="adj" fmla="val 3770"/>
            </a:avLst>
          </a:prstGeom>
          <a:solidFill>
            <a:srgbClr val="E9F3E1"/>
          </a:solidFill>
          <a:ln w="19050">
            <a:solidFill>
              <a:srgbClr val="BFBFBF"/>
            </a:solidFill>
            <a:miter lim="800000"/>
            <a:headEnd/>
            <a:tailEnd/>
          </a:ln>
          <a:effectLst>
            <a:outerShdw dist="38100" dir="2700000" algn="tl" rotWithShape="0">
              <a:srgbClr val="000000">
                <a:alpha val="39999"/>
              </a:srgbClr>
            </a:outerShdw>
          </a:effectLst>
        </p:spPr>
        <p:txBody>
          <a:bodyPr lIns="90000" tIns="46800" rIns="90000" bIns="46800"/>
          <a:lstStyle/>
          <a:p>
            <a:pPr latinLnBrk="0">
              <a:buClr>
                <a:schemeClr val="tx1">
                  <a:lumMod val="85000"/>
                  <a:lumOff val="15000"/>
                </a:schemeClr>
              </a:buClr>
              <a:buSzPct val="100000"/>
              <a:buFont typeface="Georgia" pitchFamily="18" charset="0"/>
              <a:buNone/>
              <a:defRPr/>
            </a:pPr>
            <a:endParaRPr kumimoji="0" lang="ko-KR" altLang="ko-KR" dirty="0">
              <a:ea typeface="굴림" pitchFamily="50" charset="-127"/>
            </a:endParaRPr>
          </a:p>
        </p:txBody>
      </p:sp>
      <p:sp>
        <p:nvSpPr>
          <p:cNvPr id="19" name="텍스트 개체 틀 20"/>
          <p:cNvSpPr>
            <a:spLocks noGrp="1"/>
          </p:cNvSpPr>
          <p:nvPr>
            <p:ph type="body" sz="quarter" idx="13"/>
          </p:nvPr>
        </p:nvSpPr>
        <p:spPr>
          <a:xfrm>
            <a:off x="-58161" y="206161"/>
            <a:ext cx="8675688" cy="430887"/>
          </a:xfrm>
        </p:spPr>
        <p:txBody>
          <a:bodyPr/>
          <a:lstStyle/>
          <a:p>
            <a:pPr>
              <a:buNone/>
              <a:defRPr/>
            </a:pPr>
            <a:r>
              <a:rPr lang="en-US" altLang="ko-KR" spc="0" dirty="0" smtClean="0">
                <a:solidFill>
                  <a:schemeClr val="bg1"/>
                </a:solidFill>
              </a:rPr>
              <a:t>2. </a:t>
            </a:r>
            <a:r>
              <a:rPr lang="ko-KR" altLang="en-US" spc="0">
                <a:solidFill>
                  <a:schemeClr val="bg1"/>
                </a:solidFill>
              </a:rPr>
              <a:t>표준화의 </a:t>
            </a:r>
            <a:r>
              <a:rPr lang="ko-KR" altLang="en-US" spc="0" smtClean="0">
                <a:solidFill>
                  <a:schemeClr val="bg1"/>
                </a:solidFill>
              </a:rPr>
              <a:t>대상</a:t>
            </a:r>
            <a:endParaRPr lang="ko-KR" altLang="en-US" spc="0" dirty="0">
              <a:solidFill>
                <a:schemeClr val="bg1"/>
              </a:solidFill>
            </a:endParaRPr>
          </a:p>
        </p:txBody>
      </p:sp>
      <p:grpSp>
        <p:nvGrpSpPr>
          <p:cNvPr id="43" name="그룹 42"/>
          <p:cNvGrpSpPr/>
          <p:nvPr/>
        </p:nvGrpSpPr>
        <p:grpSpPr>
          <a:xfrm>
            <a:off x="284396" y="983466"/>
            <a:ext cx="3677999" cy="432000"/>
            <a:chOff x="651618" y="2688804"/>
            <a:chExt cx="2159606" cy="432000"/>
          </a:xfrm>
        </p:grpSpPr>
        <p:sp>
          <p:nvSpPr>
            <p:cNvPr id="42" name="모서리가 둥근 직사각형 41"/>
            <p:cNvSpPr/>
            <p:nvPr/>
          </p:nvSpPr>
          <p:spPr bwMode="auto">
            <a:xfrm rot="5400000">
              <a:off x="1497618" y="1842804"/>
              <a:ext cx="432000" cy="2124000"/>
            </a:xfrm>
            <a:prstGeom prst="roundRect">
              <a:avLst>
                <a:gd name="adj" fmla="val 50000"/>
              </a:avLst>
            </a:prstGeom>
            <a:solidFill>
              <a:srgbClr val="85A644"/>
            </a:solidFill>
            <a:ln w="9525" cap="flat" cmpd="sng" algn="ctr">
              <a:noFill/>
              <a:prstDash val="solid"/>
            </a:ln>
            <a:effectLst/>
          </p:spPr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endParaRPr>
            </a:p>
          </p:txBody>
        </p:sp>
        <p:sp>
          <p:nvSpPr>
            <p:cNvPr id="113" name="TextBox 74"/>
            <p:cNvSpPr txBox="1">
              <a:spLocks noChangeArrowheads="1"/>
            </p:cNvSpPr>
            <p:nvPr/>
          </p:nvSpPr>
          <p:spPr bwMode="auto">
            <a:xfrm>
              <a:off x="762076" y="2713946"/>
              <a:ext cx="2049148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ko-KR" altLang="en-US" sz="2000">
                  <a:solidFill>
                    <a:schemeClr val="bg1"/>
                  </a:solidFill>
                  <a:latin typeface="HY견고딕" pitchFamily="18" charset="-127"/>
                  <a:ea typeface="HY견고딕" pitchFamily="18" charset="-127"/>
                </a:rPr>
                <a:t>표준화의 </a:t>
              </a:r>
              <a:r>
                <a:rPr lang="ko-KR" altLang="en-US" sz="2000" smtClean="0">
                  <a:solidFill>
                    <a:schemeClr val="bg1"/>
                  </a:solidFill>
                  <a:latin typeface="HY견고딕" pitchFamily="18" charset="-127"/>
                  <a:ea typeface="HY견고딕" pitchFamily="18" charset="-127"/>
                </a:rPr>
                <a:t>대상이 되는 분야</a:t>
              </a:r>
              <a:endParaRPr lang="ko-KR" altLang="en-US" sz="20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sp>
        <p:nvSpPr>
          <p:cNvPr id="15" name="모서리가 둥근 직사각형 14"/>
          <p:cNvSpPr/>
          <p:nvPr/>
        </p:nvSpPr>
        <p:spPr>
          <a:xfrm>
            <a:off x="472515" y="1565563"/>
            <a:ext cx="8043523" cy="4862945"/>
          </a:xfrm>
          <a:prstGeom prst="roundRect">
            <a:avLst/>
          </a:prstGeom>
          <a:solidFill>
            <a:srgbClr val="6699FF">
              <a:alpha val="20000"/>
            </a:srgbClr>
          </a:solidFill>
          <a:ln>
            <a:noFill/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b="1" dirty="0" smtClean="0">
                <a:solidFill>
                  <a:schemeClr val="tx1"/>
                </a:solidFill>
              </a:rPr>
              <a:t>전국적으로 통일할 필요가 있는 분야</a:t>
            </a:r>
            <a:endParaRPr lang="en-US" altLang="ko-KR" b="1" dirty="0" smtClean="0">
              <a:solidFill>
                <a:schemeClr val="tx1"/>
              </a:solidFill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ko-KR" altLang="en-US" b="1" dirty="0" smtClean="0">
                <a:solidFill>
                  <a:schemeClr val="tx1"/>
                </a:solidFill>
              </a:rPr>
              <a:t>용어</a:t>
            </a:r>
            <a:r>
              <a:rPr lang="en-US" altLang="ko-KR" b="1" dirty="0" smtClean="0">
                <a:solidFill>
                  <a:schemeClr val="tx1"/>
                </a:solidFill>
              </a:rPr>
              <a:t>, </a:t>
            </a:r>
            <a:r>
              <a:rPr lang="ko-KR" altLang="en-US" b="1" dirty="0" smtClean="0">
                <a:solidFill>
                  <a:schemeClr val="tx1"/>
                </a:solidFill>
              </a:rPr>
              <a:t>기호</a:t>
            </a:r>
            <a:r>
              <a:rPr lang="en-US" altLang="ko-KR" b="1" dirty="0" smtClean="0">
                <a:solidFill>
                  <a:schemeClr val="tx1"/>
                </a:solidFill>
              </a:rPr>
              <a:t>, </a:t>
            </a:r>
            <a:r>
              <a:rPr lang="ko-KR" altLang="en-US" b="1" dirty="0" smtClean="0">
                <a:solidFill>
                  <a:schemeClr val="tx1"/>
                </a:solidFill>
              </a:rPr>
              <a:t>코드</a:t>
            </a:r>
            <a:r>
              <a:rPr lang="en-US" altLang="ko-KR" b="1" dirty="0" smtClean="0">
                <a:solidFill>
                  <a:schemeClr val="tx1"/>
                </a:solidFill>
              </a:rPr>
              <a:t>, </a:t>
            </a:r>
            <a:r>
              <a:rPr lang="ko-KR" altLang="en-US" b="1" dirty="0" smtClean="0">
                <a:solidFill>
                  <a:schemeClr val="tx1"/>
                </a:solidFill>
              </a:rPr>
              <a:t>측정방법</a:t>
            </a:r>
            <a:r>
              <a:rPr lang="en-US" altLang="ko-KR" b="1" dirty="0" smtClean="0">
                <a:solidFill>
                  <a:schemeClr val="tx1"/>
                </a:solidFill>
              </a:rPr>
              <a:t>, </a:t>
            </a:r>
            <a:r>
              <a:rPr lang="ko-KR" altLang="en-US" b="1" dirty="0" smtClean="0">
                <a:solidFill>
                  <a:schemeClr val="tx1"/>
                </a:solidFill>
              </a:rPr>
              <a:t>시험방법</a:t>
            </a:r>
            <a:r>
              <a:rPr lang="en-US" altLang="ko-KR" b="1" dirty="0" smtClean="0">
                <a:solidFill>
                  <a:schemeClr val="tx1"/>
                </a:solidFill>
              </a:rPr>
              <a:t>, </a:t>
            </a:r>
            <a:r>
              <a:rPr lang="ko-KR" altLang="en-US" b="1" dirty="0" smtClean="0">
                <a:solidFill>
                  <a:schemeClr val="tx1"/>
                </a:solidFill>
              </a:rPr>
              <a:t>설계 기준 등</a:t>
            </a:r>
            <a:endParaRPr lang="en-US" altLang="ko-KR" b="1" dirty="0" smtClean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b="1" dirty="0" smtClean="0">
                <a:solidFill>
                  <a:schemeClr val="tx1"/>
                </a:solidFill>
              </a:rPr>
              <a:t>산업의 기초</a:t>
            </a:r>
            <a:r>
              <a:rPr lang="en-US" altLang="ko-KR" b="1" dirty="0" smtClean="0">
                <a:solidFill>
                  <a:schemeClr val="tx1"/>
                </a:solidFill>
              </a:rPr>
              <a:t>, </a:t>
            </a:r>
            <a:r>
              <a:rPr lang="ko-KR" altLang="en-US" b="1" dirty="0" smtClean="0">
                <a:solidFill>
                  <a:schemeClr val="tx1"/>
                </a:solidFill>
              </a:rPr>
              <a:t>산업의 다양한 분야에서 통일할 필요가 있는 분야</a:t>
            </a:r>
            <a:endParaRPr lang="en-US" altLang="ko-KR" b="1" dirty="0" smtClean="0">
              <a:solidFill>
                <a:schemeClr val="tx1"/>
              </a:solidFill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ko-KR" altLang="en-US" b="1" dirty="0" smtClean="0">
                <a:solidFill>
                  <a:schemeClr val="tx1"/>
                </a:solidFill>
              </a:rPr>
              <a:t>자재와 물품</a:t>
            </a:r>
            <a:r>
              <a:rPr lang="en-US" altLang="ko-KR" b="1" dirty="0" smtClean="0">
                <a:solidFill>
                  <a:schemeClr val="tx1"/>
                </a:solidFill>
              </a:rPr>
              <a:t>, </a:t>
            </a:r>
            <a:r>
              <a:rPr lang="ko-KR" altLang="en-US" b="1" dirty="0" smtClean="0">
                <a:solidFill>
                  <a:schemeClr val="tx1"/>
                </a:solidFill>
              </a:rPr>
              <a:t>부품</a:t>
            </a:r>
            <a:r>
              <a:rPr lang="en-US" altLang="ko-KR" b="1" dirty="0" smtClean="0">
                <a:solidFill>
                  <a:schemeClr val="tx1"/>
                </a:solidFill>
              </a:rPr>
              <a:t>, </a:t>
            </a:r>
            <a:r>
              <a:rPr lang="ko-KR" altLang="en-US" b="1" dirty="0" smtClean="0">
                <a:solidFill>
                  <a:schemeClr val="tx1"/>
                </a:solidFill>
              </a:rPr>
              <a:t>측정 기구 등</a:t>
            </a:r>
            <a:endParaRPr lang="en-US" altLang="ko-KR" b="1" dirty="0" smtClean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b="1" dirty="0" smtClean="0">
                <a:solidFill>
                  <a:schemeClr val="tx1"/>
                </a:solidFill>
              </a:rPr>
              <a:t>국가 경쟁력 강화에 기여하는 제품의 생산과 </a:t>
            </a:r>
            <a:r>
              <a:rPr lang="ko-KR" altLang="en-US" b="1" dirty="0">
                <a:solidFill>
                  <a:schemeClr val="tx1"/>
                </a:solidFill>
              </a:rPr>
              <a:t>유통</a:t>
            </a:r>
            <a:r>
              <a:rPr lang="en-US" altLang="ko-KR" b="1" dirty="0">
                <a:solidFill>
                  <a:schemeClr val="tx1"/>
                </a:solidFill>
              </a:rPr>
              <a:t>, </a:t>
            </a:r>
            <a:r>
              <a:rPr lang="ko-KR" altLang="en-US" b="1" dirty="0">
                <a:solidFill>
                  <a:schemeClr val="tx1"/>
                </a:solidFill>
              </a:rPr>
              <a:t>사업의 합리화 촉진시키는데 필요한 분야</a:t>
            </a:r>
            <a:endParaRPr lang="en-US" altLang="ko-KR" b="1" dirty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b="1" dirty="0" smtClean="0">
                <a:solidFill>
                  <a:schemeClr val="tx1"/>
                </a:solidFill>
              </a:rPr>
              <a:t>중소 기업의 기술 향상 및 높은 생산 비율을 차지</a:t>
            </a:r>
            <a:endParaRPr lang="en-US" altLang="ko-KR" b="1" dirty="0" smtClean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b="1" dirty="0" smtClean="0">
                <a:solidFill>
                  <a:schemeClr val="tx1"/>
                </a:solidFill>
              </a:rPr>
              <a:t>국민의 안전과 위생</a:t>
            </a:r>
            <a:r>
              <a:rPr lang="en-US" altLang="ko-KR" b="1" dirty="0" smtClean="0">
                <a:solidFill>
                  <a:schemeClr val="tx1"/>
                </a:solidFill>
              </a:rPr>
              <a:t>, </a:t>
            </a:r>
            <a:r>
              <a:rPr lang="ko-KR" altLang="en-US" b="1" dirty="0" smtClean="0">
                <a:solidFill>
                  <a:schemeClr val="tx1"/>
                </a:solidFill>
              </a:rPr>
              <a:t>공해 방지와 경제적 입장 고려</a:t>
            </a:r>
            <a:endParaRPr lang="en-US" altLang="ko-KR" b="1" dirty="0" smtClean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b="1" dirty="0" smtClean="0">
                <a:solidFill>
                  <a:schemeClr val="tx1"/>
                </a:solidFill>
              </a:rPr>
              <a:t>국제 규격과의 조화를 위해 전국적으로 통일시킬 필요가 있는 분야</a:t>
            </a:r>
            <a:endParaRPr lang="en-US" altLang="ko-KR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4276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 Box 4"/>
          <p:cNvSpPr txBox="1">
            <a:spLocks noChangeArrowheads="1"/>
          </p:cNvSpPr>
          <p:nvPr/>
        </p:nvSpPr>
        <p:spPr bwMode="auto">
          <a:xfrm>
            <a:off x="303197" y="1193787"/>
            <a:ext cx="8314330" cy="5414831"/>
          </a:xfrm>
          <a:prstGeom prst="roundRect">
            <a:avLst>
              <a:gd name="adj" fmla="val 3770"/>
            </a:avLst>
          </a:prstGeom>
          <a:solidFill>
            <a:srgbClr val="E9F3E1"/>
          </a:solidFill>
          <a:ln w="19050">
            <a:solidFill>
              <a:srgbClr val="BFBFBF"/>
            </a:solidFill>
            <a:miter lim="800000"/>
            <a:headEnd/>
            <a:tailEnd/>
          </a:ln>
          <a:effectLst>
            <a:outerShdw dist="38100" dir="2700000" algn="tl" rotWithShape="0">
              <a:srgbClr val="000000">
                <a:alpha val="39999"/>
              </a:srgbClr>
            </a:outerShdw>
          </a:effectLst>
        </p:spPr>
        <p:txBody>
          <a:bodyPr lIns="90000" tIns="46800" rIns="90000" bIns="46800"/>
          <a:lstStyle/>
          <a:p>
            <a:pPr latinLnBrk="0">
              <a:buClr>
                <a:schemeClr val="tx1">
                  <a:lumMod val="85000"/>
                  <a:lumOff val="15000"/>
                </a:schemeClr>
              </a:buClr>
              <a:buSzPct val="100000"/>
              <a:buFont typeface="Georgia" pitchFamily="18" charset="0"/>
              <a:buNone/>
              <a:defRPr/>
            </a:pPr>
            <a:endParaRPr kumimoji="0" lang="ko-KR" altLang="ko-KR" dirty="0">
              <a:ea typeface="굴림" pitchFamily="50" charset="-127"/>
            </a:endParaRPr>
          </a:p>
        </p:txBody>
      </p:sp>
      <p:sp>
        <p:nvSpPr>
          <p:cNvPr id="19" name="텍스트 개체 틀 20"/>
          <p:cNvSpPr>
            <a:spLocks noGrp="1"/>
          </p:cNvSpPr>
          <p:nvPr>
            <p:ph type="body" sz="quarter" idx="13"/>
          </p:nvPr>
        </p:nvSpPr>
        <p:spPr>
          <a:xfrm>
            <a:off x="-58161" y="206161"/>
            <a:ext cx="8675688" cy="430887"/>
          </a:xfrm>
        </p:spPr>
        <p:txBody>
          <a:bodyPr/>
          <a:lstStyle/>
          <a:p>
            <a:pPr>
              <a:buNone/>
              <a:defRPr/>
            </a:pPr>
            <a:r>
              <a:rPr lang="en-US" altLang="ko-KR" spc="0" dirty="0" smtClean="0">
                <a:solidFill>
                  <a:schemeClr val="bg1"/>
                </a:solidFill>
              </a:rPr>
              <a:t>2. </a:t>
            </a:r>
            <a:r>
              <a:rPr lang="ko-KR" altLang="en-US" spc="0">
                <a:solidFill>
                  <a:schemeClr val="bg1"/>
                </a:solidFill>
              </a:rPr>
              <a:t>표준화의 </a:t>
            </a:r>
            <a:r>
              <a:rPr lang="ko-KR" altLang="en-US" spc="0" smtClean="0">
                <a:solidFill>
                  <a:schemeClr val="bg1"/>
                </a:solidFill>
              </a:rPr>
              <a:t>대상</a:t>
            </a:r>
            <a:endParaRPr lang="ko-KR" altLang="en-US" spc="0" dirty="0">
              <a:solidFill>
                <a:schemeClr val="bg1"/>
              </a:solidFill>
            </a:endParaRPr>
          </a:p>
        </p:txBody>
      </p:sp>
      <p:grpSp>
        <p:nvGrpSpPr>
          <p:cNvPr id="43" name="그룹 42"/>
          <p:cNvGrpSpPr/>
          <p:nvPr/>
        </p:nvGrpSpPr>
        <p:grpSpPr>
          <a:xfrm>
            <a:off x="284396" y="983466"/>
            <a:ext cx="3677999" cy="432000"/>
            <a:chOff x="651618" y="2688804"/>
            <a:chExt cx="2159606" cy="432000"/>
          </a:xfrm>
        </p:grpSpPr>
        <p:sp>
          <p:nvSpPr>
            <p:cNvPr id="42" name="모서리가 둥근 직사각형 41"/>
            <p:cNvSpPr/>
            <p:nvPr/>
          </p:nvSpPr>
          <p:spPr bwMode="auto">
            <a:xfrm rot="5400000">
              <a:off x="1497618" y="1842804"/>
              <a:ext cx="432000" cy="2124000"/>
            </a:xfrm>
            <a:prstGeom prst="roundRect">
              <a:avLst>
                <a:gd name="adj" fmla="val 50000"/>
              </a:avLst>
            </a:prstGeom>
            <a:solidFill>
              <a:srgbClr val="85A644"/>
            </a:solidFill>
            <a:ln w="9525" cap="flat" cmpd="sng" algn="ctr">
              <a:noFill/>
              <a:prstDash val="solid"/>
            </a:ln>
            <a:effectLst/>
          </p:spPr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endParaRPr>
            </a:p>
          </p:txBody>
        </p:sp>
        <p:sp>
          <p:nvSpPr>
            <p:cNvPr id="113" name="TextBox 74"/>
            <p:cNvSpPr txBox="1">
              <a:spLocks noChangeArrowheads="1"/>
            </p:cNvSpPr>
            <p:nvPr/>
          </p:nvSpPr>
          <p:spPr bwMode="auto">
            <a:xfrm>
              <a:off x="762076" y="2713946"/>
              <a:ext cx="2049148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ko-KR" altLang="en-US" sz="2000">
                  <a:solidFill>
                    <a:schemeClr val="bg1"/>
                  </a:solidFill>
                  <a:latin typeface="HY견고딕" pitchFamily="18" charset="-127"/>
                  <a:ea typeface="HY견고딕" pitchFamily="18" charset="-127"/>
                </a:rPr>
                <a:t>표준화의 </a:t>
              </a:r>
              <a:r>
                <a:rPr lang="ko-KR" altLang="en-US" sz="2000" smtClean="0">
                  <a:solidFill>
                    <a:schemeClr val="bg1"/>
                  </a:solidFill>
                  <a:latin typeface="HY견고딕" pitchFamily="18" charset="-127"/>
                  <a:ea typeface="HY견고딕" pitchFamily="18" charset="-127"/>
                </a:rPr>
                <a:t>대상이 아닌 분야</a:t>
              </a:r>
              <a:endParaRPr lang="ko-KR" altLang="en-US" sz="20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sp>
        <p:nvSpPr>
          <p:cNvPr id="15" name="모서리가 둥근 직사각형 14"/>
          <p:cNvSpPr/>
          <p:nvPr/>
        </p:nvSpPr>
        <p:spPr>
          <a:xfrm>
            <a:off x="472515" y="1565563"/>
            <a:ext cx="8043523" cy="4862945"/>
          </a:xfrm>
          <a:prstGeom prst="roundRect">
            <a:avLst/>
          </a:prstGeom>
          <a:solidFill>
            <a:srgbClr val="6699FF">
              <a:alpha val="20000"/>
            </a:srgbClr>
          </a:solidFill>
          <a:ln>
            <a:noFill/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b="1" dirty="0" smtClean="0">
                <a:solidFill>
                  <a:schemeClr val="tx1"/>
                </a:solidFill>
              </a:rPr>
              <a:t>국민 경제면에서 볼 때</a:t>
            </a:r>
            <a:r>
              <a:rPr lang="en-US" altLang="ko-KR" b="1" dirty="0" smtClean="0">
                <a:solidFill>
                  <a:schemeClr val="tx1"/>
                </a:solidFill>
              </a:rPr>
              <a:t>, </a:t>
            </a:r>
            <a:r>
              <a:rPr lang="ko-KR" altLang="en-US" b="1" dirty="0" smtClean="0">
                <a:solidFill>
                  <a:schemeClr val="tx1"/>
                </a:solidFill>
              </a:rPr>
              <a:t>생산과 유통 및</a:t>
            </a:r>
            <a:r>
              <a:rPr lang="en-US" altLang="ko-KR" b="1" dirty="0" smtClean="0">
                <a:solidFill>
                  <a:schemeClr val="tx1"/>
                </a:solidFill>
              </a:rPr>
              <a:t> </a:t>
            </a:r>
            <a:r>
              <a:rPr lang="ko-KR" altLang="en-US" b="1" dirty="0" smtClean="0">
                <a:solidFill>
                  <a:schemeClr val="tx1"/>
                </a:solidFill>
              </a:rPr>
              <a:t>소비가 차지하는 </a:t>
            </a:r>
            <a:r>
              <a:rPr lang="ko-KR" altLang="en-US" b="1" dirty="0" err="1" smtClean="0">
                <a:solidFill>
                  <a:schemeClr val="tx1"/>
                </a:solidFill>
              </a:rPr>
              <a:t>양적</a:t>
            </a:r>
            <a:r>
              <a:rPr lang="ko-KR" altLang="en-US" b="1" dirty="0" err="1" smtClean="0">
                <a:solidFill>
                  <a:schemeClr val="tx1"/>
                </a:solidFill>
                <a:sym typeface="Wingdings 2"/>
              </a:rPr>
              <a:t>질</a:t>
            </a:r>
            <a:r>
              <a:rPr lang="ko-KR" altLang="en-US" b="1" dirty="0" err="1" smtClean="0">
                <a:solidFill>
                  <a:schemeClr val="tx1"/>
                </a:solidFill>
              </a:rPr>
              <a:t>적</a:t>
            </a:r>
            <a:r>
              <a:rPr lang="ko-KR" altLang="en-US" b="1" dirty="0" smtClean="0">
                <a:solidFill>
                  <a:schemeClr val="tx1"/>
                </a:solidFill>
              </a:rPr>
              <a:t> </a:t>
            </a:r>
            <a:r>
              <a:rPr lang="ko-KR" altLang="en-US" b="1" u="sng" dirty="0" smtClean="0">
                <a:solidFill>
                  <a:schemeClr val="tx1"/>
                </a:solidFill>
              </a:rPr>
              <a:t>중요도가 낮은 분야</a:t>
            </a:r>
            <a:endParaRPr lang="en-US" altLang="ko-KR" b="1" u="sng" dirty="0" smtClean="0">
              <a:solidFill>
                <a:schemeClr val="tx1"/>
              </a:solidFill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b="1" dirty="0" smtClean="0">
                <a:solidFill>
                  <a:schemeClr val="tx1"/>
                </a:solidFill>
              </a:rPr>
              <a:t>기술이 급속하게 발전하는 단계에 있어 </a:t>
            </a:r>
            <a:r>
              <a:rPr lang="ko-KR" altLang="en-US" b="1" u="sng" dirty="0" smtClean="0">
                <a:solidFill>
                  <a:schemeClr val="tx1"/>
                </a:solidFill>
              </a:rPr>
              <a:t>표준화가 오히려 그 발전을 저해할 염려가 있는 분야</a:t>
            </a:r>
            <a:endParaRPr lang="en-US" altLang="ko-KR" b="1" u="sng" dirty="0" smtClean="0">
              <a:solidFill>
                <a:schemeClr val="tx1"/>
              </a:solidFill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b="1" dirty="0" smtClean="0">
                <a:solidFill>
                  <a:schemeClr val="tx1"/>
                </a:solidFill>
              </a:rPr>
              <a:t>공공 기관의 규격에 제정되어 있는 물품으로 특정한 용도로만 사용되고 일반적으로 표준화할 필요가 없는 분야</a:t>
            </a:r>
            <a:endParaRPr lang="en-US" altLang="ko-KR" b="1" dirty="0" smtClean="0">
              <a:solidFill>
                <a:schemeClr val="tx1"/>
              </a:solidFill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b="1" dirty="0" smtClean="0">
                <a:solidFill>
                  <a:schemeClr val="tx1"/>
                </a:solidFill>
              </a:rPr>
              <a:t>표준화의 효과보다 </a:t>
            </a:r>
            <a:r>
              <a:rPr lang="ko-KR" altLang="en-US" b="1" u="sng" dirty="0" smtClean="0">
                <a:solidFill>
                  <a:schemeClr val="tx1"/>
                </a:solidFill>
              </a:rPr>
              <a:t>표준화에 드는 비용이 더 큰 분야</a:t>
            </a:r>
            <a:endParaRPr lang="en-US" altLang="ko-KR" b="1" u="sng" dirty="0">
              <a:solidFill>
                <a:schemeClr val="tx1"/>
              </a:solidFill>
            </a:endParaRP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ü"/>
              <a:defRPr/>
            </a:pPr>
            <a:endParaRPr lang="ko-KR" alt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1858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 Box 4"/>
          <p:cNvSpPr txBox="1">
            <a:spLocks noChangeArrowheads="1"/>
          </p:cNvSpPr>
          <p:nvPr/>
        </p:nvSpPr>
        <p:spPr bwMode="auto">
          <a:xfrm>
            <a:off x="375901" y="5126330"/>
            <a:ext cx="8244000" cy="1469773"/>
          </a:xfrm>
          <a:prstGeom prst="roundRect">
            <a:avLst>
              <a:gd name="adj" fmla="val 11486"/>
            </a:avLst>
          </a:prstGeom>
          <a:solidFill>
            <a:schemeClr val="bg1"/>
          </a:solidFill>
          <a:ln w="19050">
            <a:solidFill>
              <a:srgbClr val="BFBFBF"/>
            </a:solidFill>
            <a:prstDash val="solid"/>
            <a:miter lim="800000"/>
            <a:headEnd/>
            <a:tailEnd/>
          </a:ln>
          <a:effectLst>
            <a:outerShdw dist="38100" dir="2700000" algn="tl" rotWithShape="0">
              <a:srgbClr val="000000">
                <a:alpha val="39999"/>
              </a:srgbClr>
            </a:outerShdw>
          </a:effectLst>
        </p:spPr>
        <p:txBody>
          <a:bodyPr lIns="90000" tIns="46800" rIns="90000" bIns="46800"/>
          <a:lstStyle/>
          <a:p>
            <a:pPr algn="just" latinLnBrk="0">
              <a:buClr>
                <a:schemeClr val="tx1">
                  <a:lumMod val="85000"/>
                  <a:lumOff val="15000"/>
                </a:schemeClr>
              </a:buClr>
              <a:buSzPct val="100000"/>
              <a:buFont typeface="Georgia" pitchFamily="18" charset="0"/>
              <a:buNone/>
              <a:defRPr/>
            </a:pPr>
            <a:endParaRPr kumimoji="0" lang="ko-KR" altLang="ko-KR" dirty="0">
              <a:solidFill>
                <a:schemeClr val="tx1">
                  <a:lumMod val="85000"/>
                  <a:lumOff val="15000"/>
                </a:schemeClr>
              </a:solidFill>
              <a:ea typeface="굴림" pitchFamily="50" charset="-127"/>
            </a:endParaRPr>
          </a:p>
        </p:txBody>
      </p:sp>
      <p:sp>
        <p:nvSpPr>
          <p:cNvPr id="38" name="Text Box 4"/>
          <p:cNvSpPr txBox="1">
            <a:spLocks noChangeArrowheads="1"/>
          </p:cNvSpPr>
          <p:nvPr/>
        </p:nvSpPr>
        <p:spPr bwMode="auto">
          <a:xfrm>
            <a:off x="375901" y="3028578"/>
            <a:ext cx="8244000" cy="1423355"/>
          </a:xfrm>
          <a:prstGeom prst="roundRect">
            <a:avLst>
              <a:gd name="adj" fmla="val 11486"/>
            </a:avLst>
          </a:prstGeom>
          <a:solidFill>
            <a:srgbClr val="FFF3F3"/>
          </a:solidFill>
          <a:ln w="19050">
            <a:solidFill>
              <a:srgbClr val="BFBFBF"/>
            </a:solidFill>
            <a:prstDash val="solid"/>
            <a:miter lim="800000"/>
            <a:headEnd/>
            <a:tailEnd/>
          </a:ln>
          <a:effectLst>
            <a:outerShdw dist="38100" dir="2700000" algn="tl" rotWithShape="0">
              <a:srgbClr val="000000">
                <a:alpha val="39999"/>
              </a:srgbClr>
            </a:outerShdw>
          </a:effectLst>
        </p:spPr>
        <p:txBody>
          <a:bodyPr lIns="90000" tIns="46800" rIns="90000" bIns="46800"/>
          <a:lstStyle/>
          <a:p>
            <a:pPr algn="just" latinLnBrk="0">
              <a:buClr>
                <a:schemeClr val="tx1">
                  <a:lumMod val="85000"/>
                  <a:lumOff val="15000"/>
                </a:schemeClr>
              </a:buClr>
              <a:buSzPct val="100000"/>
              <a:buFont typeface="Georgia" pitchFamily="18" charset="0"/>
              <a:buNone/>
              <a:defRPr/>
            </a:pPr>
            <a:endParaRPr kumimoji="0" lang="ko-KR" altLang="ko-KR" dirty="0">
              <a:solidFill>
                <a:schemeClr val="tx1">
                  <a:lumMod val="85000"/>
                  <a:lumOff val="15000"/>
                </a:schemeClr>
              </a:solidFill>
              <a:ea typeface="굴림" pitchFamily="50" charset="-127"/>
            </a:endParaRPr>
          </a:p>
        </p:txBody>
      </p:sp>
      <p:sp>
        <p:nvSpPr>
          <p:cNvPr id="37" name="Text Box 4"/>
          <p:cNvSpPr txBox="1">
            <a:spLocks noChangeArrowheads="1"/>
          </p:cNvSpPr>
          <p:nvPr/>
        </p:nvSpPr>
        <p:spPr bwMode="auto">
          <a:xfrm>
            <a:off x="375901" y="1395099"/>
            <a:ext cx="8244000" cy="1116000"/>
          </a:xfrm>
          <a:prstGeom prst="roundRect">
            <a:avLst>
              <a:gd name="adj" fmla="val 11486"/>
            </a:avLst>
          </a:prstGeom>
          <a:solidFill>
            <a:srgbClr val="FFF3F3"/>
          </a:solidFill>
          <a:ln w="19050">
            <a:solidFill>
              <a:srgbClr val="BFBFBF"/>
            </a:solidFill>
            <a:prstDash val="solid"/>
            <a:miter lim="800000"/>
            <a:headEnd/>
            <a:tailEnd/>
          </a:ln>
          <a:effectLst>
            <a:outerShdw dist="38100" dir="2700000" algn="tl" rotWithShape="0">
              <a:srgbClr val="000000">
                <a:alpha val="39999"/>
              </a:srgbClr>
            </a:outerShdw>
          </a:effectLst>
        </p:spPr>
        <p:txBody>
          <a:bodyPr lIns="90000" tIns="46800" rIns="90000" bIns="46800"/>
          <a:lstStyle/>
          <a:p>
            <a:pPr algn="just" latinLnBrk="0">
              <a:buClr>
                <a:schemeClr val="tx1">
                  <a:lumMod val="85000"/>
                  <a:lumOff val="15000"/>
                </a:schemeClr>
              </a:buClr>
              <a:buSzPct val="100000"/>
              <a:buFont typeface="Georgia" pitchFamily="18" charset="0"/>
              <a:buNone/>
              <a:defRPr/>
            </a:pPr>
            <a:endParaRPr kumimoji="0" lang="ko-KR" altLang="ko-KR" dirty="0">
              <a:solidFill>
                <a:schemeClr val="tx1">
                  <a:lumMod val="85000"/>
                  <a:lumOff val="15000"/>
                </a:schemeClr>
              </a:solidFill>
              <a:ea typeface="굴림" pitchFamily="50" charset="-127"/>
            </a:endParaRPr>
          </a:p>
        </p:txBody>
      </p:sp>
      <p:sp>
        <p:nvSpPr>
          <p:cNvPr id="49" name="텍스트 개체 틀 18"/>
          <p:cNvSpPr txBox="1">
            <a:spLocks/>
          </p:cNvSpPr>
          <p:nvPr/>
        </p:nvSpPr>
        <p:spPr>
          <a:xfrm>
            <a:off x="0" y="7784"/>
            <a:ext cx="7380312" cy="724850"/>
          </a:xfrm>
          <a:prstGeom prst="rect">
            <a:avLst/>
          </a:prstGeom>
          <a:noFill/>
        </p:spPr>
        <p:txBody>
          <a:bodyPr wrap="square" lIns="216000" tIns="169200" rIns="0" bIns="0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marL="444500" lvl="0" indent="-444500" fontAlgn="auto">
              <a:spcBef>
                <a:spcPct val="20000"/>
              </a:spcBef>
              <a:spcAft>
                <a:spcPts val="0"/>
              </a:spcAft>
              <a:tabLst>
                <a:tab pos="444500" algn="l"/>
              </a:tabLst>
              <a:defRPr/>
            </a:pPr>
            <a:r>
              <a:rPr kumimoji="0" lang="ko-KR" altLang="en-US" sz="3600" smtClean="0">
                <a:solidFill>
                  <a:sysClr val="window" lastClr="FFFFFF"/>
                </a:solidFill>
                <a:latin typeface="HY견고딕" pitchFamily="18" charset="-127"/>
                <a:ea typeface="HY견고딕" pitchFamily="18" charset="-127"/>
              </a:rPr>
              <a:t>표준의 포괄적 분류</a:t>
            </a:r>
            <a:endParaRPr kumimoji="0" lang="ko-KR" altLang="en-US" sz="3600" dirty="0" smtClean="0">
              <a:solidFill>
                <a:sysClr val="window" lastClr="FFFFFF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4" name="텍스트 개체 틀 13"/>
          <p:cNvSpPr>
            <a:spLocks noGrp="1"/>
          </p:cNvSpPr>
          <p:nvPr>
            <p:ph type="body" sz="quarter" idx="4294967295"/>
          </p:nvPr>
        </p:nvSpPr>
        <p:spPr>
          <a:xfrm>
            <a:off x="8172450" y="488865"/>
            <a:ext cx="720030" cy="215478"/>
          </a:xfrm>
        </p:spPr>
        <p:txBody>
          <a:bodyPr>
            <a:normAutofit fontScale="25000" lnSpcReduction="20000"/>
          </a:bodyPr>
          <a:lstStyle/>
          <a:p>
            <a:pPr lvl="0"/>
            <a:r>
              <a:rPr lang="en-US" altLang="ko-KR" b="1" dirty="0" smtClean="0">
                <a:solidFill>
                  <a:sysClr val="windowText" lastClr="000000"/>
                </a:solidFill>
              </a:rPr>
              <a:t>75</a:t>
            </a:r>
            <a:r>
              <a:rPr lang="ko-KR" altLang="en-US" dirty="0" smtClean="0">
                <a:solidFill>
                  <a:sysClr val="windowText" lastClr="000000"/>
                </a:solidFill>
              </a:rPr>
              <a:t>쪽</a:t>
            </a:r>
            <a:endParaRPr lang="ko-KR" altLang="en-US" dirty="0">
              <a:solidFill>
                <a:sysClr val="windowText" lastClr="000000"/>
              </a:solidFill>
            </a:endParaRPr>
          </a:p>
          <a:p>
            <a:endParaRPr lang="ko-KR" altLang="en-US" dirty="0"/>
          </a:p>
        </p:txBody>
      </p:sp>
      <p:sp>
        <p:nvSpPr>
          <p:cNvPr id="19" name="텍스트 개체 틀 20"/>
          <p:cNvSpPr>
            <a:spLocks noGrp="1"/>
          </p:cNvSpPr>
          <p:nvPr>
            <p:ph type="body" sz="quarter" idx="13"/>
          </p:nvPr>
        </p:nvSpPr>
        <p:spPr>
          <a:xfrm>
            <a:off x="0" y="947852"/>
            <a:ext cx="8675688" cy="430887"/>
          </a:xfrm>
        </p:spPr>
        <p:txBody>
          <a:bodyPr/>
          <a:lstStyle/>
          <a:p>
            <a:pPr>
              <a:buNone/>
              <a:defRPr/>
            </a:pPr>
            <a:r>
              <a:rPr lang="en-US" altLang="ko-KR" spc="0" dirty="0" smtClean="0">
                <a:solidFill>
                  <a:srgbClr val="D84E28"/>
                </a:solidFill>
              </a:rPr>
              <a:t>1. </a:t>
            </a:r>
            <a:r>
              <a:rPr lang="ko-KR" altLang="en-US" spc="0" dirty="0" smtClean="0">
                <a:solidFill>
                  <a:srgbClr val="D84E28"/>
                </a:solidFill>
              </a:rPr>
              <a:t>측정 표준</a:t>
            </a:r>
            <a:endParaRPr lang="ko-KR" altLang="en-US" spc="0" dirty="0">
              <a:solidFill>
                <a:srgbClr val="D84E28"/>
              </a:solidFill>
            </a:endParaRPr>
          </a:p>
        </p:txBody>
      </p:sp>
      <p:sp>
        <p:nvSpPr>
          <p:cNvPr id="24" name="TextBox 14"/>
          <p:cNvSpPr txBox="1">
            <a:spLocks noChangeArrowheads="1"/>
          </p:cNvSpPr>
          <p:nvPr/>
        </p:nvSpPr>
        <p:spPr bwMode="auto">
          <a:xfrm>
            <a:off x="440501" y="1551451"/>
            <a:ext cx="8136000" cy="7571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71463" indent="-271463" algn="just">
              <a:lnSpc>
                <a:spcPct val="120000"/>
              </a:lnSpc>
              <a:buFontTx/>
              <a:buChar char="-"/>
              <a:tabLst>
                <a:tab pos="174625" algn="l"/>
              </a:tabLst>
            </a:pPr>
            <a:r>
              <a:rPr kumimoji="0" lang="ko-KR" altLang="en-US" dirty="0">
                <a:latin typeface="HY견고딕" pitchFamily="18" charset="-127"/>
                <a:ea typeface="HY견고딕" pitchFamily="18" charset="-127"/>
              </a:rPr>
              <a:t>국제 공통으로 사용하고 있는 국제 단위계</a:t>
            </a:r>
            <a:r>
              <a:rPr kumimoji="0" lang="en-US" altLang="ko-KR" dirty="0">
                <a:latin typeface="HY견고딕" pitchFamily="18" charset="-127"/>
                <a:ea typeface="HY견고딕" pitchFamily="18" charset="-127"/>
              </a:rPr>
              <a:t>(</a:t>
            </a:r>
            <a:r>
              <a:rPr kumimoji="0" lang="en-US" altLang="ko-KR" dirty="0" smtClean="0">
                <a:latin typeface="HY견고딕" pitchFamily="18" charset="-127"/>
                <a:ea typeface="HY견고딕" pitchFamily="18" charset="-127"/>
              </a:rPr>
              <a:t>SI-</a:t>
            </a:r>
            <a:r>
              <a:rPr kumimoji="0" lang="en-US" altLang="ko-KR" dirty="0" err="1" smtClean="0">
                <a:latin typeface="HY견고딕" pitchFamily="18" charset="-127"/>
                <a:ea typeface="HY견고딕" pitchFamily="18" charset="-127"/>
              </a:rPr>
              <a:t>m,kg,s,A,K,mol,cd</a:t>
            </a:r>
            <a:r>
              <a:rPr kumimoji="0" lang="en-US" altLang="ko-KR" dirty="0" smtClean="0">
                <a:latin typeface="HY견고딕" pitchFamily="18" charset="-127"/>
                <a:ea typeface="HY견고딕" pitchFamily="18" charset="-127"/>
              </a:rPr>
              <a:t>)</a:t>
            </a:r>
            <a:endParaRPr kumimoji="0" lang="ko-KR" altLang="en-US" dirty="0">
              <a:latin typeface="HY견고딕" pitchFamily="18" charset="-127"/>
              <a:ea typeface="HY견고딕" pitchFamily="18" charset="-127"/>
            </a:endParaRPr>
          </a:p>
          <a:p>
            <a:pPr marL="271463" indent="-271463" algn="just">
              <a:lnSpc>
                <a:spcPct val="120000"/>
              </a:lnSpc>
              <a:buFontTx/>
              <a:buChar char="-"/>
              <a:tabLst>
                <a:tab pos="174625" algn="l"/>
              </a:tabLst>
            </a:pPr>
            <a:r>
              <a:rPr kumimoji="0" lang="ko-KR" altLang="en-US" dirty="0" smtClean="0">
                <a:latin typeface="HY견고딕" pitchFamily="18" charset="-127"/>
                <a:ea typeface="HY견고딕" pitchFamily="18" charset="-127"/>
              </a:rPr>
              <a:t>길이</a:t>
            </a:r>
            <a:r>
              <a:rPr kumimoji="0" lang="en-US" altLang="ko-KR" dirty="0" smtClean="0">
                <a:latin typeface="HY견고딕" pitchFamily="18" charset="-127"/>
                <a:ea typeface="HY견고딕" pitchFamily="18" charset="-127"/>
              </a:rPr>
              <a:t>(</a:t>
            </a:r>
            <a:r>
              <a:rPr kumimoji="0" lang="ko-KR" altLang="en-US" dirty="0" smtClean="0">
                <a:latin typeface="HY견고딕" pitchFamily="18" charset="-127"/>
                <a:ea typeface="HY견고딕" pitchFamily="18" charset="-127"/>
              </a:rPr>
              <a:t>미터</a:t>
            </a:r>
            <a:r>
              <a:rPr kumimoji="0" lang="en-US" altLang="ko-KR" dirty="0" smtClean="0">
                <a:latin typeface="HY견고딕" pitchFamily="18" charset="-127"/>
                <a:ea typeface="HY견고딕" pitchFamily="18" charset="-127"/>
              </a:rPr>
              <a:t>), </a:t>
            </a:r>
            <a:r>
              <a:rPr kumimoji="0" lang="ko-KR" altLang="en-US" dirty="0" smtClean="0">
                <a:latin typeface="HY견고딕" pitchFamily="18" charset="-127"/>
                <a:ea typeface="HY견고딕" pitchFamily="18" charset="-127"/>
              </a:rPr>
              <a:t>질량</a:t>
            </a:r>
            <a:r>
              <a:rPr kumimoji="0" lang="en-US" altLang="ko-KR" dirty="0" smtClean="0">
                <a:latin typeface="HY견고딕" pitchFamily="18" charset="-127"/>
                <a:ea typeface="HY견고딕" pitchFamily="18" charset="-127"/>
              </a:rPr>
              <a:t>(kg), </a:t>
            </a:r>
            <a:r>
              <a:rPr kumimoji="0" lang="ko-KR" altLang="en-US" dirty="0" smtClean="0">
                <a:latin typeface="HY견고딕" pitchFamily="18" charset="-127"/>
                <a:ea typeface="HY견고딕" pitchFamily="18" charset="-127"/>
              </a:rPr>
              <a:t>시간</a:t>
            </a:r>
            <a:r>
              <a:rPr kumimoji="0" lang="en-US" altLang="ko-KR" dirty="0" smtClean="0">
                <a:latin typeface="HY견고딕" pitchFamily="18" charset="-127"/>
                <a:ea typeface="HY견고딕" pitchFamily="18" charset="-127"/>
              </a:rPr>
              <a:t>(</a:t>
            </a:r>
            <a:r>
              <a:rPr kumimoji="0" lang="ko-KR" altLang="en-US" dirty="0" err="1" smtClean="0">
                <a:latin typeface="HY견고딕" pitchFamily="18" charset="-127"/>
                <a:ea typeface="HY견고딕" pitchFamily="18" charset="-127"/>
              </a:rPr>
              <a:t>시분초</a:t>
            </a:r>
            <a:r>
              <a:rPr kumimoji="0" lang="en-US" altLang="ko-KR" dirty="0" smtClean="0">
                <a:latin typeface="HY견고딕" pitchFamily="18" charset="-127"/>
                <a:ea typeface="HY견고딕" pitchFamily="18" charset="-127"/>
              </a:rPr>
              <a:t>)</a:t>
            </a:r>
            <a:r>
              <a:rPr kumimoji="0" lang="ko-KR" altLang="en-US" dirty="0" smtClean="0">
                <a:latin typeface="HY견고딕" pitchFamily="18" charset="-127"/>
                <a:ea typeface="HY견고딕" pitchFamily="18" charset="-127"/>
              </a:rPr>
              <a:t> 등과 같은 물리적인 양의 크기</a:t>
            </a:r>
            <a:endParaRPr kumimoji="0" lang="en-US" altLang="ko-KR" dirty="0" smtClean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5" name="TextBox 14"/>
          <p:cNvSpPr txBox="1">
            <a:spLocks noChangeArrowheads="1"/>
          </p:cNvSpPr>
          <p:nvPr/>
        </p:nvSpPr>
        <p:spPr bwMode="auto">
          <a:xfrm>
            <a:off x="440501" y="3081744"/>
            <a:ext cx="8064000" cy="14219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71463" indent="-271463" algn="just" latinLnBrk="0">
              <a:lnSpc>
                <a:spcPct val="120000"/>
              </a:lnSpc>
              <a:buClr>
                <a:srgbClr val="000000"/>
              </a:buClr>
              <a:buSzPct val="100000"/>
              <a:buFontTx/>
              <a:buChar char="-"/>
              <a:defRPr/>
            </a:pPr>
            <a:r>
              <a:rPr kumimoji="0" lang="ko-KR" altLang="en-US" dirty="0" smtClean="0">
                <a:latin typeface="HY견고딕" pitchFamily="18" charset="-127"/>
                <a:ea typeface="HY견고딕" pitchFamily="18" charset="-127"/>
              </a:rPr>
              <a:t>신뢰할 수 있는 수치 데이터</a:t>
            </a:r>
            <a:endParaRPr kumimoji="0" lang="en-US" altLang="ko-KR" dirty="0" smtClean="0">
              <a:latin typeface="HY견고딕" pitchFamily="18" charset="-127"/>
              <a:ea typeface="HY견고딕" pitchFamily="18" charset="-127"/>
            </a:endParaRPr>
          </a:p>
          <a:p>
            <a:pPr marL="271463" indent="-271463" algn="just" latinLnBrk="0">
              <a:lnSpc>
                <a:spcPct val="120000"/>
              </a:lnSpc>
              <a:buClr>
                <a:srgbClr val="000000"/>
              </a:buClr>
              <a:buSzPct val="100000"/>
              <a:buFontTx/>
              <a:buChar char="-"/>
              <a:defRPr/>
            </a:pPr>
            <a:r>
              <a:rPr kumimoji="0" lang="ko-KR" altLang="en-US" dirty="0" smtClean="0">
                <a:latin typeface="HY견고딕" pitchFamily="18" charset="-127"/>
                <a:ea typeface="HY견고딕" pitchFamily="18" charset="-127"/>
              </a:rPr>
              <a:t>측정 데이터</a:t>
            </a:r>
            <a:r>
              <a:rPr kumimoji="0" lang="en-US" altLang="ko-KR" dirty="0" smtClean="0">
                <a:latin typeface="HY견고딕" pitchFamily="18" charset="-127"/>
                <a:ea typeface="HY견고딕" pitchFamily="18" charset="-127"/>
              </a:rPr>
              <a:t>, </a:t>
            </a:r>
            <a:r>
              <a:rPr kumimoji="0" lang="ko-KR" altLang="en-US" dirty="0" smtClean="0">
                <a:latin typeface="HY견고딕" pitchFamily="18" charset="-127"/>
                <a:ea typeface="HY견고딕" pitchFamily="18" charset="-127"/>
              </a:rPr>
              <a:t>정보의 정확도와 신뢰도를 과학적으로 분석 및 평가하여 공인</a:t>
            </a:r>
            <a:r>
              <a:rPr kumimoji="0" lang="en-US" altLang="ko-KR" dirty="0" smtClean="0">
                <a:latin typeface="HY견고딕" pitchFamily="18" charset="-127"/>
                <a:ea typeface="HY견고딕" pitchFamily="18" charset="-127"/>
              </a:rPr>
              <a:t>(</a:t>
            </a:r>
            <a:r>
              <a:rPr kumimoji="0" lang="ko-KR" altLang="en-US" dirty="0" smtClean="0">
                <a:latin typeface="HY견고딕" pitchFamily="18" charset="-127"/>
                <a:ea typeface="HY견고딕" pitchFamily="18" charset="-127"/>
              </a:rPr>
              <a:t>저명한 저널 논문이나 편람에서 발표된 측정데이터나 과학 </a:t>
            </a:r>
            <a:r>
              <a:rPr kumimoji="0" lang="ko-KR" altLang="en-US" dirty="0" err="1" smtClean="0">
                <a:latin typeface="HY견고딕" pitchFamily="18" charset="-127"/>
                <a:ea typeface="HY견고딕" pitchFamily="18" charset="-127"/>
              </a:rPr>
              <a:t>물성값을</a:t>
            </a:r>
            <a:r>
              <a:rPr kumimoji="0" lang="ko-KR" altLang="en-US" dirty="0" smtClean="0">
                <a:latin typeface="HY견고딕" pitchFamily="18" charset="-127"/>
                <a:ea typeface="HY견고딕" pitchFamily="18" charset="-127"/>
              </a:rPr>
              <a:t> 국가가 공인한 데이터</a:t>
            </a:r>
            <a:r>
              <a:rPr kumimoji="0" lang="en-US" altLang="ko-KR" dirty="0" smtClean="0">
                <a:latin typeface="HY견고딕" pitchFamily="18" charset="-127"/>
                <a:ea typeface="HY견고딕" pitchFamily="18" charset="-127"/>
              </a:rPr>
              <a:t>)</a:t>
            </a:r>
            <a:r>
              <a:rPr kumimoji="0" lang="ko-KR" altLang="en-US" dirty="0" smtClean="0">
                <a:latin typeface="HY견고딕" pitchFamily="18" charset="-127"/>
                <a:ea typeface="HY견고딕" pitchFamily="18" charset="-127"/>
              </a:rPr>
              <a:t> </a:t>
            </a:r>
            <a:endParaRPr kumimoji="0" lang="en-US" altLang="ko-KR" dirty="0" smtClean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6" name="텍스트 개체 틀 20"/>
          <p:cNvSpPr>
            <a:spLocks noGrp="1"/>
          </p:cNvSpPr>
          <p:nvPr>
            <p:ph type="body" sz="quarter" idx="13"/>
          </p:nvPr>
        </p:nvSpPr>
        <p:spPr>
          <a:xfrm>
            <a:off x="0" y="2580387"/>
            <a:ext cx="8675688" cy="430887"/>
          </a:xfrm>
        </p:spPr>
        <p:txBody>
          <a:bodyPr/>
          <a:lstStyle/>
          <a:p>
            <a:pPr>
              <a:buNone/>
              <a:defRPr/>
            </a:pPr>
            <a:r>
              <a:rPr lang="en-US" altLang="ko-KR" spc="0" dirty="0" smtClean="0">
                <a:solidFill>
                  <a:srgbClr val="D84E28"/>
                </a:solidFill>
              </a:rPr>
              <a:t>2</a:t>
            </a:r>
            <a:r>
              <a:rPr lang="en-US" altLang="ko-KR" spc="0" smtClean="0">
                <a:solidFill>
                  <a:srgbClr val="D84E28"/>
                </a:solidFill>
              </a:rPr>
              <a:t>. </a:t>
            </a:r>
            <a:r>
              <a:rPr lang="ko-KR" altLang="en-US" spc="0" smtClean="0">
                <a:solidFill>
                  <a:srgbClr val="D84E28"/>
                </a:solidFill>
              </a:rPr>
              <a:t>참조 표준</a:t>
            </a:r>
            <a:endParaRPr lang="ko-KR" altLang="en-US" spc="0" dirty="0">
              <a:solidFill>
                <a:srgbClr val="D84E28"/>
              </a:solidFill>
            </a:endParaRPr>
          </a:p>
        </p:txBody>
      </p:sp>
      <p:sp>
        <p:nvSpPr>
          <p:cNvPr id="27" name="TextBox 14"/>
          <p:cNvSpPr txBox="1">
            <a:spLocks noChangeArrowheads="1"/>
          </p:cNvSpPr>
          <p:nvPr/>
        </p:nvSpPr>
        <p:spPr bwMode="auto">
          <a:xfrm>
            <a:off x="478187" y="5126330"/>
            <a:ext cx="8254135" cy="13388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85750" indent="-285750" latinLnBrk="0">
              <a:lnSpc>
                <a:spcPct val="150000"/>
              </a:lnSpc>
              <a:buClr>
                <a:srgbClr val="000000"/>
              </a:buClr>
              <a:buSzPct val="100000"/>
              <a:buFontTx/>
              <a:buChar char="-"/>
              <a:defRPr/>
            </a:pPr>
            <a:r>
              <a:rPr kumimoji="0" lang="ko-KR" altLang="en-US" spc="-110" dirty="0">
                <a:latin typeface="HY견고딕" pitchFamily="18" charset="-127"/>
                <a:ea typeface="HY견고딕" pitchFamily="18" charset="-127"/>
              </a:rPr>
              <a:t>국가 사회의 모든 분야</a:t>
            </a:r>
            <a:endParaRPr kumimoji="0" lang="en-US" altLang="ko-KR" spc="-110" dirty="0">
              <a:latin typeface="HY견고딕" pitchFamily="18" charset="-127"/>
              <a:ea typeface="HY견고딕" pitchFamily="18" charset="-127"/>
            </a:endParaRPr>
          </a:p>
          <a:p>
            <a:pPr marL="285750" indent="-285750" latinLnBrk="0">
              <a:lnSpc>
                <a:spcPct val="150000"/>
              </a:lnSpc>
              <a:buClr>
                <a:srgbClr val="000000"/>
              </a:buClr>
              <a:buSzPct val="100000"/>
              <a:buFontTx/>
              <a:buChar char="-"/>
              <a:defRPr/>
            </a:pPr>
            <a:r>
              <a:rPr kumimoji="0" lang="ko-KR" altLang="en-US" spc="-110" dirty="0" smtClean="0">
                <a:latin typeface="HY견고딕" pitchFamily="18" charset="-127"/>
                <a:ea typeface="HY견고딕" pitchFamily="18" charset="-127"/>
              </a:rPr>
              <a:t>문서화된  규격</a:t>
            </a:r>
            <a:r>
              <a:rPr kumimoji="0" lang="en-US" altLang="ko-KR" spc="-110" dirty="0" smtClean="0">
                <a:latin typeface="HY견고딕" pitchFamily="18" charset="-127"/>
                <a:ea typeface="HY견고딕" pitchFamily="18" charset="-127"/>
              </a:rPr>
              <a:t>, </a:t>
            </a:r>
            <a:r>
              <a:rPr kumimoji="0" lang="ko-KR" altLang="en-US" spc="-110" dirty="0" smtClean="0">
                <a:latin typeface="HY견고딕" pitchFamily="18" charset="-127"/>
                <a:ea typeface="HY견고딕" pitchFamily="18" charset="-127"/>
              </a:rPr>
              <a:t>규정</a:t>
            </a:r>
            <a:r>
              <a:rPr kumimoji="0" lang="en-US" altLang="ko-KR" spc="-110" dirty="0" smtClean="0">
                <a:latin typeface="HY견고딕" pitchFamily="18" charset="-127"/>
                <a:ea typeface="HY견고딕" pitchFamily="18" charset="-127"/>
              </a:rPr>
              <a:t>, </a:t>
            </a:r>
            <a:r>
              <a:rPr kumimoji="0" lang="ko-KR" altLang="en-US" spc="-110" dirty="0" smtClean="0">
                <a:latin typeface="HY견고딕" pitchFamily="18" charset="-127"/>
                <a:ea typeface="HY견고딕" pitchFamily="18" charset="-127"/>
              </a:rPr>
              <a:t>지침</a:t>
            </a:r>
            <a:r>
              <a:rPr kumimoji="0" lang="en-US" altLang="ko-KR" spc="-110" dirty="0" smtClean="0">
                <a:latin typeface="HY견고딕" pitchFamily="18" charset="-127"/>
                <a:ea typeface="HY견고딕" pitchFamily="18" charset="-127"/>
              </a:rPr>
              <a:t>(KS </a:t>
            </a:r>
            <a:r>
              <a:rPr kumimoji="0" lang="ko-KR" altLang="en-US" spc="-110" dirty="0" smtClean="0">
                <a:latin typeface="HY견고딕" pitchFamily="18" charset="-127"/>
                <a:ea typeface="HY견고딕" pitchFamily="18" charset="-127"/>
              </a:rPr>
              <a:t>등</a:t>
            </a:r>
            <a:r>
              <a:rPr kumimoji="0" lang="en-US" altLang="ko-KR" spc="-110" dirty="0" smtClean="0">
                <a:latin typeface="HY견고딕" pitchFamily="18" charset="-127"/>
                <a:ea typeface="HY견고딕" pitchFamily="18" charset="-127"/>
              </a:rPr>
              <a:t>)</a:t>
            </a:r>
          </a:p>
          <a:p>
            <a:pPr marL="285750" indent="-285750" latinLnBrk="0">
              <a:lnSpc>
                <a:spcPct val="150000"/>
              </a:lnSpc>
              <a:buClr>
                <a:srgbClr val="000000"/>
              </a:buClr>
              <a:buSzPct val="100000"/>
              <a:buFontTx/>
              <a:buChar char="-"/>
              <a:defRPr/>
            </a:pPr>
            <a:r>
              <a:rPr kumimoji="0" lang="ko-KR" altLang="en-US" spc="-110" dirty="0" smtClean="0">
                <a:latin typeface="HY견고딕" pitchFamily="18" charset="-127"/>
                <a:ea typeface="HY견고딕" pitchFamily="18" charset="-127"/>
              </a:rPr>
              <a:t>이해성</a:t>
            </a:r>
            <a:r>
              <a:rPr kumimoji="0" lang="en-US" altLang="ko-KR" spc="-110" dirty="0" smtClean="0">
                <a:latin typeface="HY견고딕" pitchFamily="18" charset="-127"/>
                <a:ea typeface="HY견고딕" pitchFamily="18" charset="-127"/>
              </a:rPr>
              <a:t>, </a:t>
            </a:r>
            <a:r>
              <a:rPr kumimoji="0" lang="ko-KR" altLang="en-US" spc="-110" dirty="0" smtClean="0">
                <a:latin typeface="HY견고딕" pitchFamily="18" charset="-127"/>
                <a:ea typeface="HY견고딕" pitchFamily="18" charset="-127"/>
              </a:rPr>
              <a:t>효율성</a:t>
            </a:r>
            <a:r>
              <a:rPr kumimoji="0" lang="en-US" altLang="ko-KR" spc="-110" dirty="0" smtClean="0">
                <a:latin typeface="HY견고딕" pitchFamily="18" charset="-127"/>
                <a:ea typeface="HY견고딕" pitchFamily="18" charset="-127"/>
              </a:rPr>
              <a:t>, </a:t>
            </a:r>
            <a:r>
              <a:rPr kumimoji="0" lang="ko-KR" altLang="en-US" spc="-110" dirty="0" smtClean="0">
                <a:latin typeface="HY견고딕" pitchFamily="18" charset="-127"/>
                <a:ea typeface="HY견고딕" pitchFamily="18" charset="-127"/>
              </a:rPr>
              <a:t>경제성  등을 높이기 위해 일정 기간 적용 </a:t>
            </a:r>
            <a:endParaRPr kumimoji="0" lang="ko-KR" altLang="en-US" spc="-110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8" name="텍스트 개체 틀 20"/>
          <p:cNvSpPr>
            <a:spLocks noGrp="1"/>
          </p:cNvSpPr>
          <p:nvPr>
            <p:ph type="body" sz="quarter" idx="13"/>
          </p:nvPr>
        </p:nvSpPr>
        <p:spPr>
          <a:xfrm>
            <a:off x="0" y="4598085"/>
            <a:ext cx="8675688" cy="430887"/>
          </a:xfrm>
        </p:spPr>
        <p:txBody>
          <a:bodyPr/>
          <a:lstStyle/>
          <a:p>
            <a:pPr>
              <a:buNone/>
              <a:defRPr/>
            </a:pPr>
            <a:r>
              <a:rPr lang="en-US" altLang="ko-KR" spc="0" dirty="0" smtClean="0">
                <a:solidFill>
                  <a:srgbClr val="D84E28"/>
                </a:solidFill>
              </a:rPr>
              <a:t>3</a:t>
            </a:r>
            <a:r>
              <a:rPr lang="en-US" altLang="ko-KR" spc="0" smtClean="0">
                <a:solidFill>
                  <a:srgbClr val="D84E28"/>
                </a:solidFill>
              </a:rPr>
              <a:t>. </a:t>
            </a:r>
            <a:r>
              <a:rPr lang="ko-KR" altLang="en-US" spc="0" smtClean="0">
                <a:solidFill>
                  <a:srgbClr val="D84E28"/>
                </a:solidFill>
              </a:rPr>
              <a:t>성문  표준</a:t>
            </a:r>
            <a:endParaRPr lang="ko-KR" altLang="en-US" spc="0" dirty="0">
              <a:solidFill>
                <a:srgbClr val="D84E28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752166" y="998801"/>
            <a:ext cx="1755060" cy="358039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752166" y="2608444"/>
            <a:ext cx="1755060" cy="410829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752166" y="4652840"/>
            <a:ext cx="1755060" cy="376132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2220" y="732634"/>
            <a:ext cx="6731248" cy="559487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032" y="732635"/>
            <a:ext cx="6795035" cy="5647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925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 animBg="1"/>
      <p:bldP spid="1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 Box 4"/>
          <p:cNvSpPr txBox="1">
            <a:spLocks noChangeArrowheads="1"/>
          </p:cNvSpPr>
          <p:nvPr/>
        </p:nvSpPr>
        <p:spPr bwMode="auto">
          <a:xfrm>
            <a:off x="375901" y="1450519"/>
            <a:ext cx="8244000" cy="2846178"/>
          </a:xfrm>
          <a:prstGeom prst="roundRect">
            <a:avLst>
              <a:gd name="adj" fmla="val 11486"/>
            </a:avLst>
          </a:prstGeom>
          <a:solidFill>
            <a:srgbClr val="FFF3F3"/>
          </a:solidFill>
          <a:ln w="19050">
            <a:solidFill>
              <a:srgbClr val="BFBFBF"/>
            </a:solidFill>
            <a:prstDash val="solid"/>
            <a:miter lim="800000"/>
            <a:headEnd/>
            <a:tailEnd/>
          </a:ln>
          <a:effectLst>
            <a:outerShdw dist="38100" dir="2700000" algn="tl" rotWithShape="0">
              <a:srgbClr val="000000">
                <a:alpha val="39999"/>
              </a:srgbClr>
            </a:outerShdw>
          </a:effectLst>
        </p:spPr>
        <p:txBody>
          <a:bodyPr lIns="90000" tIns="46800" rIns="90000" bIns="46800"/>
          <a:lstStyle/>
          <a:p>
            <a:pPr algn="just" latinLnBrk="0">
              <a:buClr>
                <a:schemeClr val="tx1">
                  <a:lumMod val="85000"/>
                  <a:lumOff val="15000"/>
                </a:schemeClr>
              </a:buClr>
              <a:buSzPct val="100000"/>
              <a:buFont typeface="Georgia" pitchFamily="18" charset="0"/>
              <a:buNone/>
              <a:defRPr/>
            </a:pPr>
            <a:endParaRPr kumimoji="0" lang="ko-KR" altLang="ko-KR" dirty="0">
              <a:solidFill>
                <a:schemeClr val="tx1">
                  <a:lumMod val="85000"/>
                  <a:lumOff val="15000"/>
                </a:schemeClr>
              </a:solidFill>
              <a:ea typeface="굴림" pitchFamily="50" charset="-127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2" cstate="print"/>
          <a:srcRect b="6892"/>
          <a:stretch/>
        </p:blipFill>
        <p:spPr bwMode="auto">
          <a:xfrm>
            <a:off x="694397" y="2745112"/>
            <a:ext cx="7286893" cy="14876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8" name="Text Box 4"/>
          <p:cNvSpPr txBox="1">
            <a:spLocks noChangeArrowheads="1"/>
          </p:cNvSpPr>
          <p:nvPr/>
        </p:nvSpPr>
        <p:spPr bwMode="auto">
          <a:xfrm>
            <a:off x="375901" y="4799745"/>
            <a:ext cx="8244000" cy="1875893"/>
          </a:xfrm>
          <a:prstGeom prst="roundRect">
            <a:avLst>
              <a:gd name="adj" fmla="val 11486"/>
            </a:avLst>
          </a:prstGeom>
          <a:solidFill>
            <a:srgbClr val="FFF3F3"/>
          </a:solidFill>
          <a:ln w="19050">
            <a:solidFill>
              <a:srgbClr val="BFBFBF"/>
            </a:solidFill>
            <a:prstDash val="solid"/>
            <a:miter lim="800000"/>
            <a:headEnd/>
            <a:tailEnd/>
          </a:ln>
          <a:effectLst>
            <a:outerShdw dist="38100" dir="2700000" algn="tl" rotWithShape="0">
              <a:srgbClr val="000000">
                <a:alpha val="39999"/>
              </a:srgbClr>
            </a:outerShdw>
          </a:effectLst>
        </p:spPr>
        <p:txBody>
          <a:bodyPr lIns="90000" tIns="46800" rIns="90000" bIns="46800"/>
          <a:lstStyle/>
          <a:p>
            <a:pPr algn="just" latinLnBrk="0">
              <a:buClr>
                <a:schemeClr val="tx1">
                  <a:lumMod val="85000"/>
                  <a:lumOff val="15000"/>
                </a:schemeClr>
              </a:buClr>
              <a:buSzPct val="100000"/>
              <a:buFont typeface="Georgia" pitchFamily="18" charset="0"/>
              <a:buNone/>
              <a:defRPr/>
            </a:pPr>
            <a:endParaRPr kumimoji="0" lang="ko-KR" altLang="ko-KR" dirty="0">
              <a:solidFill>
                <a:schemeClr val="tx1">
                  <a:lumMod val="85000"/>
                  <a:lumOff val="15000"/>
                </a:schemeClr>
              </a:solidFill>
              <a:ea typeface="굴림" pitchFamily="50" charset="-127"/>
            </a:endParaRPr>
          </a:p>
        </p:txBody>
      </p:sp>
      <p:sp>
        <p:nvSpPr>
          <p:cNvPr id="49" name="텍스트 개체 틀 18"/>
          <p:cNvSpPr txBox="1">
            <a:spLocks/>
          </p:cNvSpPr>
          <p:nvPr/>
        </p:nvSpPr>
        <p:spPr>
          <a:xfrm>
            <a:off x="0" y="7784"/>
            <a:ext cx="7380312" cy="724850"/>
          </a:xfrm>
          <a:prstGeom prst="rect">
            <a:avLst/>
          </a:prstGeom>
          <a:noFill/>
        </p:spPr>
        <p:txBody>
          <a:bodyPr wrap="square" lIns="216000" tIns="169200" rIns="0" bIns="0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marL="444500" lvl="0" indent="-444500" fontAlgn="auto">
              <a:spcBef>
                <a:spcPct val="20000"/>
              </a:spcBef>
              <a:spcAft>
                <a:spcPts val="0"/>
              </a:spcAft>
              <a:tabLst>
                <a:tab pos="444500" algn="l"/>
              </a:tabLst>
              <a:defRPr/>
            </a:pPr>
            <a:r>
              <a:rPr kumimoji="0" lang="en-US" altLang="ko-KR" sz="3600" dirty="0" smtClean="0">
                <a:solidFill>
                  <a:sysClr val="window" lastClr="FFFFFF"/>
                </a:solidFill>
                <a:latin typeface="HY견고딕" pitchFamily="18" charset="-127"/>
                <a:ea typeface="HY견고딕" pitchFamily="18" charset="-127"/>
              </a:rPr>
              <a:t>2-2. </a:t>
            </a:r>
            <a:r>
              <a:rPr kumimoji="0" lang="ko-KR" altLang="en-US" sz="3600" dirty="0" smtClean="0">
                <a:solidFill>
                  <a:sysClr val="window" lastClr="FFFFFF"/>
                </a:solidFill>
                <a:latin typeface="HY견고딕" pitchFamily="18" charset="-127"/>
                <a:ea typeface="HY견고딕" pitchFamily="18" charset="-127"/>
              </a:rPr>
              <a:t>표준의 분류</a:t>
            </a:r>
          </a:p>
        </p:txBody>
      </p:sp>
      <p:sp>
        <p:nvSpPr>
          <p:cNvPr id="14" name="텍스트 개체 틀 13"/>
          <p:cNvSpPr>
            <a:spLocks noGrp="1"/>
          </p:cNvSpPr>
          <p:nvPr>
            <p:ph type="body" sz="quarter" idx="4294967295"/>
          </p:nvPr>
        </p:nvSpPr>
        <p:spPr>
          <a:xfrm>
            <a:off x="8172450" y="488865"/>
            <a:ext cx="720030" cy="215478"/>
          </a:xfrm>
        </p:spPr>
        <p:txBody>
          <a:bodyPr>
            <a:normAutofit fontScale="25000" lnSpcReduction="20000"/>
          </a:bodyPr>
          <a:lstStyle/>
          <a:p>
            <a:pPr lvl="0"/>
            <a:r>
              <a:rPr lang="en-US" altLang="ko-KR" b="1" dirty="0" smtClean="0">
                <a:solidFill>
                  <a:sysClr val="windowText" lastClr="000000"/>
                </a:solidFill>
              </a:rPr>
              <a:t>75</a:t>
            </a:r>
            <a:r>
              <a:rPr lang="ko-KR" altLang="en-US" dirty="0" smtClean="0">
                <a:solidFill>
                  <a:sysClr val="windowText" lastClr="000000"/>
                </a:solidFill>
              </a:rPr>
              <a:t>쪽</a:t>
            </a:r>
            <a:endParaRPr lang="ko-KR" altLang="en-US" dirty="0">
              <a:solidFill>
                <a:sysClr val="windowText" lastClr="000000"/>
              </a:solidFill>
            </a:endParaRPr>
          </a:p>
          <a:p>
            <a:endParaRPr lang="ko-KR" altLang="en-US" dirty="0"/>
          </a:p>
        </p:txBody>
      </p:sp>
      <p:sp>
        <p:nvSpPr>
          <p:cNvPr id="19" name="텍스트 개체 틀 20"/>
          <p:cNvSpPr>
            <a:spLocks noGrp="1"/>
          </p:cNvSpPr>
          <p:nvPr>
            <p:ph type="body" sz="quarter" idx="13"/>
          </p:nvPr>
        </p:nvSpPr>
        <p:spPr>
          <a:xfrm>
            <a:off x="0" y="1003272"/>
            <a:ext cx="8675688" cy="430887"/>
          </a:xfrm>
        </p:spPr>
        <p:txBody>
          <a:bodyPr/>
          <a:lstStyle/>
          <a:p>
            <a:pPr>
              <a:buNone/>
              <a:defRPr/>
            </a:pPr>
            <a:r>
              <a:rPr lang="en-US" altLang="ko-KR" spc="0" dirty="0" smtClean="0">
                <a:solidFill>
                  <a:srgbClr val="D84E28"/>
                </a:solidFill>
              </a:rPr>
              <a:t>1. </a:t>
            </a:r>
            <a:r>
              <a:rPr lang="ko-KR" altLang="en-US" spc="0" dirty="0" smtClean="0">
                <a:solidFill>
                  <a:srgbClr val="D84E28"/>
                </a:solidFill>
              </a:rPr>
              <a:t>국제 표준</a:t>
            </a:r>
            <a:endParaRPr lang="ko-KR" altLang="en-US" spc="0" dirty="0">
              <a:solidFill>
                <a:srgbClr val="D84E28"/>
              </a:solidFill>
            </a:endParaRPr>
          </a:p>
        </p:txBody>
      </p:sp>
      <p:sp>
        <p:nvSpPr>
          <p:cNvPr id="24" name="TextBox 14"/>
          <p:cNvSpPr txBox="1">
            <a:spLocks noChangeArrowheads="1"/>
          </p:cNvSpPr>
          <p:nvPr/>
        </p:nvSpPr>
        <p:spPr bwMode="auto">
          <a:xfrm>
            <a:off x="483901" y="1501593"/>
            <a:ext cx="8136000" cy="14219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71463" indent="-271463" algn="just">
              <a:lnSpc>
                <a:spcPct val="120000"/>
              </a:lnSpc>
              <a:buFontTx/>
              <a:buChar char="-"/>
              <a:tabLst>
                <a:tab pos="174625" algn="l"/>
              </a:tabLst>
            </a:pPr>
            <a:r>
              <a:rPr kumimoji="0" lang="ko-KR" altLang="en-US" dirty="0" smtClean="0">
                <a:latin typeface="HY견고딕" pitchFamily="18" charset="-127"/>
                <a:ea typeface="HY견고딕" pitchFamily="18" charset="-127"/>
              </a:rPr>
              <a:t>국제적인 </a:t>
            </a:r>
            <a:r>
              <a:rPr kumimoji="0" lang="ko-KR" altLang="en-US" dirty="0">
                <a:latin typeface="HY견고딕" pitchFamily="18" charset="-127"/>
                <a:ea typeface="HY견고딕" pitchFamily="18" charset="-127"/>
              </a:rPr>
              <a:t>공동의 이익을 추구하기 위하여 여러 나라가 </a:t>
            </a:r>
            <a:r>
              <a:rPr kumimoji="0" lang="en-US" altLang="ko-KR" dirty="0">
                <a:latin typeface="HY견고딕" pitchFamily="18" charset="-127"/>
                <a:ea typeface="HY견고딕" pitchFamily="18" charset="-127"/>
              </a:rPr>
              <a:t> </a:t>
            </a:r>
            <a:r>
              <a:rPr kumimoji="0" lang="ko-KR" altLang="en-US" dirty="0">
                <a:latin typeface="HY견고딕" pitchFamily="18" charset="-127"/>
                <a:ea typeface="HY견고딕" pitchFamily="18" charset="-127"/>
              </a:rPr>
              <a:t>협의</a:t>
            </a:r>
            <a:r>
              <a:rPr kumimoji="0" lang="en-US" altLang="ko-KR" dirty="0">
                <a:latin typeface="HY견고딕" pitchFamily="18" charset="-127"/>
                <a:ea typeface="HY견고딕" pitchFamily="18" charset="-127"/>
              </a:rPr>
              <a:t>, </a:t>
            </a:r>
            <a:r>
              <a:rPr kumimoji="0" lang="ko-KR" altLang="en-US" dirty="0">
                <a:latin typeface="HY견고딕" pitchFamily="18" charset="-127"/>
                <a:ea typeface="HY견고딕" pitchFamily="18" charset="-127"/>
              </a:rPr>
              <a:t>심의</a:t>
            </a:r>
            <a:r>
              <a:rPr kumimoji="0" lang="en-US" altLang="ko-KR" dirty="0">
                <a:latin typeface="HY견고딕" pitchFamily="18" charset="-127"/>
                <a:ea typeface="HY견고딕" pitchFamily="18" charset="-127"/>
              </a:rPr>
              <a:t>, </a:t>
            </a:r>
            <a:r>
              <a:rPr kumimoji="0" lang="ko-KR" altLang="en-US" dirty="0">
                <a:latin typeface="HY견고딕" pitchFamily="18" charset="-127"/>
                <a:ea typeface="HY견고딕" pitchFamily="18" charset="-127"/>
              </a:rPr>
              <a:t>규정하여 국제적으로 </a:t>
            </a:r>
            <a:r>
              <a:rPr kumimoji="0" lang="ko-KR" altLang="en-US">
                <a:latin typeface="HY견고딕" pitchFamily="18" charset="-127"/>
                <a:ea typeface="HY견고딕" pitchFamily="18" charset="-127"/>
              </a:rPr>
              <a:t>적용하는 </a:t>
            </a:r>
            <a:r>
              <a:rPr kumimoji="0" lang="ko-KR" altLang="en-US" smtClean="0">
                <a:latin typeface="HY견고딕" pitchFamily="18" charset="-127"/>
                <a:ea typeface="HY견고딕" pitchFamily="18" charset="-127"/>
              </a:rPr>
              <a:t>규격</a:t>
            </a:r>
            <a:r>
              <a:rPr kumimoji="0" lang="en-US" altLang="ko-KR" smtClean="0">
                <a:latin typeface="HY견고딕" pitchFamily="18" charset="-127"/>
                <a:ea typeface="HY견고딕" pitchFamily="18" charset="-127"/>
              </a:rPr>
              <a:t> </a:t>
            </a:r>
          </a:p>
          <a:p>
            <a:pPr marL="271463" indent="-271463" algn="just">
              <a:lnSpc>
                <a:spcPct val="120000"/>
              </a:lnSpc>
              <a:buFontTx/>
              <a:buChar char="-"/>
              <a:tabLst>
                <a:tab pos="174625" algn="l"/>
              </a:tabLst>
            </a:pPr>
            <a:r>
              <a:rPr kumimoji="0" lang="ko-KR" altLang="en-US" smtClean="0">
                <a:latin typeface="HY견고딕" pitchFamily="18" charset="-127"/>
                <a:ea typeface="HY견고딕" pitchFamily="18" charset="-127"/>
              </a:rPr>
              <a:t>국제 </a:t>
            </a:r>
            <a:r>
              <a:rPr kumimoji="0" lang="ko-KR" altLang="en-US" dirty="0" smtClean="0">
                <a:latin typeface="HY견고딕" pitchFamily="18" charset="-127"/>
                <a:ea typeface="HY견고딕" pitchFamily="18" charset="-127"/>
              </a:rPr>
              <a:t>표준화 기구</a:t>
            </a:r>
            <a:r>
              <a:rPr kumimoji="0" lang="en-US" altLang="ko-KR" dirty="0" smtClean="0">
                <a:latin typeface="HY견고딕" pitchFamily="18" charset="-127"/>
                <a:ea typeface="HY견고딕" pitchFamily="18" charset="-127"/>
              </a:rPr>
              <a:t>(ISO), </a:t>
            </a:r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국제 전기 표준 회의</a:t>
            </a:r>
            <a:r>
              <a:rPr lang="en-US" altLang="ko-KR" dirty="0" smtClean="0">
                <a:latin typeface="HY견고딕" pitchFamily="18" charset="-127"/>
                <a:ea typeface="HY견고딕" pitchFamily="18" charset="-127"/>
              </a:rPr>
              <a:t>(IEC), </a:t>
            </a:r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국제 전기 통신 연합</a:t>
            </a:r>
            <a:r>
              <a:rPr lang="en-US" altLang="ko-KR" dirty="0" smtClean="0">
                <a:latin typeface="HY견고딕" pitchFamily="18" charset="-127"/>
                <a:ea typeface="HY견고딕" pitchFamily="18" charset="-127"/>
              </a:rPr>
              <a:t> (ITU)</a:t>
            </a:r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등</a:t>
            </a:r>
            <a:r>
              <a:rPr lang="en-US" altLang="ko-KR" dirty="0" smtClean="0">
                <a:latin typeface="HY견고딕" pitchFamily="18" charset="-127"/>
                <a:ea typeface="HY견고딕" pitchFamily="18" charset="-127"/>
              </a:rPr>
              <a:t>.</a:t>
            </a:r>
            <a:endParaRPr kumimoji="0" lang="ko-KR" altLang="en-US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5" name="TextBox 14"/>
          <p:cNvSpPr txBox="1">
            <a:spLocks noChangeArrowheads="1"/>
          </p:cNvSpPr>
          <p:nvPr/>
        </p:nvSpPr>
        <p:spPr bwMode="auto">
          <a:xfrm>
            <a:off x="440501" y="5026727"/>
            <a:ext cx="8064000" cy="14219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71463" indent="-271463" algn="just" latinLnBrk="0">
              <a:lnSpc>
                <a:spcPct val="120000"/>
              </a:lnSpc>
              <a:buClr>
                <a:srgbClr val="000000"/>
              </a:buClr>
              <a:buSzPct val="100000"/>
              <a:buFontTx/>
              <a:buChar char="-"/>
              <a:defRPr/>
            </a:pPr>
            <a:r>
              <a:rPr kumimoji="0" lang="ko-KR" altLang="en-US" dirty="0" smtClean="0">
                <a:latin typeface="HY견고딕" pitchFamily="18" charset="-127"/>
                <a:ea typeface="HY견고딕" pitchFamily="18" charset="-127"/>
              </a:rPr>
              <a:t>한정된 특정 </a:t>
            </a:r>
            <a:r>
              <a:rPr kumimoji="0" lang="ko-KR" altLang="en-US" dirty="0">
                <a:latin typeface="HY견고딕" pitchFamily="18" charset="-127"/>
                <a:ea typeface="HY견고딕" pitchFamily="18" charset="-127"/>
              </a:rPr>
              <a:t>국가의 관련 </a:t>
            </a:r>
            <a:r>
              <a:rPr kumimoji="0" lang="ko-KR" altLang="en-US" dirty="0" smtClean="0">
                <a:latin typeface="HY견고딕" pitchFamily="18" charset="-127"/>
                <a:ea typeface="HY견고딕" pitchFamily="18" charset="-127"/>
              </a:rPr>
              <a:t>단체에  의해 제정되어 그 지역 내에서 </a:t>
            </a:r>
            <a:r>
              <a:rPr kumimoji="0" lang="ko-KR" altLang="en-US" smtClean="0">
                <a:latin typeface="HY견고딕" pitchFamily="18" charset="-127"/>
                <a:ea typeface="HY견고딕" pitchFamily="18" charset="-127"/>
              </a:rPr>
              <a:t>적용하는 규격</a:t>
            </a:r>
            <a:endParaRPr kumimoji="0" lang="en-US" altLang="ko-KR" smtClean="0">
              <a:latin typeface="HY견고딕" pitchFamily="18" charset="-127"/>
              <a:ea typeface="HY견고딕" pitchFamily="18" charset="-127"/>
            </a:endParaRPr>
          </a:p>
          <a:p>
            <a:pPr marL="271463" indent="-271463" algn="just" latinLnBrk="0">
              <a:lnSpc>
                <a:spcPct val="120000"/>
              </a:lnSpc>
              <a:buClr>
                <a:srgbClr val="000000"/>
              </a:buClr>
              <a:buSzPct val="100000"/>
              <a:buFontTx/>
              <a:buChar char="-"/>
              <a:defRPr/>
            </a:pPr>
            <a:r>
              <a:rPr kumimoji="0" lang="ko-KR" altLang="en-US" smtClean="0">
                <a:latin typeface="HY견고딕" pitchFamily="18" charset="-127"/>
                <a:ea typeface="HY견고딕" pitchFamily="18" charset="-127"/>
              </a:rPr>
              <a:t> </a:t>
            </a:r>
            <a:r>
              <a:rPr kumimoji="0" lang="ko-KR" altLang="en-US" dirty="0" smtClean="0">
                <a:latin typeface="HY견고딕" pitchFamily="18" charset="-127"/>
                <a:ea typeface="HY견고딕" pitchFamily="18" charset="-127"/>
              </a:rPr>
              <a:t>유럽  표준 위원회의  유럽 규격</a:t>
            </a:r>
            <a:r>
              <a:rPr kumimoji="0" lang="en-US" altLang="ko-KR" dirty="0" smtClean="0">
                <a:latin typeface="HY견고딕" pitchFamily="18" charset="-127"/>
                <a:ea typeface="HY견고딕" pitchFamily="18" charset="-127"/>
              </a:rPr>
              <a:t>(EN: Europeen de </a:t>
            </a:r>
            <a:r>
              <a:rPr kumimoji="0" lang="en-US" altLang="ko-KR" smtClean="0">
                <a:latin typeface="HY견고딕" pitchFamily="18" charset="-127"/>
                <a:ea typeface="HY견고딕" pitchFamily="18" charset="-127"/>
              </a:rPr>
              <a:t>Normalisation), </a:t>
            </a:r>
            <a:r>
              <a:rPr kumimoji="0" lang="ko-KR" altLang="en-US" smtClean="0">
                <a:latin typeface="HY견고딕" pitchFamily="18" charset="-127"/>
                <a:ea typeface="HY견고딕" pitchFamily="18" charset="-127"/>
              </a:rPr>
              <a:t>태평양 지역 표준 위원회</a:t>
            </a:r>
            <a:r>
              <a:rPr kumimoji="0" lang="en-US" altLang="ko-KR" smtClean="0">
                <a:latin typeface="HY견고딕" pitchFamily="18" charset="-127"/>
                <a:ea typeface="HY견고딕" pitchFamily="18" charset="-127"/>
              </a:rPr>
              <a:t>(PACS)</a:t>
            </a:r>
            <a:endParaRPr kumimoji="0" lang="en-US" altLang="ko-KR" dirty="0" smtClean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6" name="텍스트 개체 틀 20"/>
          <p:cNvSpPr>
            <a:spLocks noGrp="1"/>
          </p:cNvSpPr>
          <p:nvPr>
            <p:ph type="body" sz="quarter" idx="13"/>
          </p:nvPr>
        </p:nvSpPr>
        <p:spPr>
          <a:xfrm>
            <a:off x="0" y="4351554"/>
            <a:ext cx="8675688" cy="430887"/>
          </a:xfrm>
        </p:spPr>
        <p:txBody>
          <a:bodyPr/>
          <a:lstStyle/>
          <a:p>
            <a:pPr>
              <a:buNone/>
              <a:defRPr/>
            </a:pPr>
            <a:r>
              <a:rPr lang="en-US" altLang="ko-KR" spc="0" dirty="0" smtClean="0">
                <a:solidFill>
                  <a:srgbClr val="D84E28"/>
                </a:solidFill>
              </a:rPr>
              <a:t>2. </a:t>
            </a:r>
            <a:r>
              <a:rPr lang="ko-KR" altLang="en-US" spc="0" dirty="0">
                <a:solidFill>
                  <a:srgbClr val="D84E28"/>
                </a:solidFill>
              </a:rPr>
              <a:t>지역 표준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694396" y="2891698"/>
            <a:ext cx="1886571" cy="1060871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8790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theme/theme1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6864</TotalTime>
  <Words>1240</Words>
  <Application>Microsoft Office PowerPoint</Application>
  <PresentationFormat>화면 슬라이드 쇼(4:3)</PresentationFormat>
  <Paragraphs>197</Paragraphs>
  <Slides>22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32" baseType="lpstr">
      <vt:lpstr>HY견고딕</vt:lpstr>
      <vt:lpstr>HY견명조</vt:lpstr>
      <vt:lpstr>HY동녘B</vt:lpstr>
      <vt:lpstr>굴림</vt:lpstr>
      <vt:lpstr>맑은 고딕</vt:lpstr>
      <vt:lpstr>Arial</vt:lpstr>
      <vt:lpstr>Georgia</vt:lpstr>
      <vt:lpstr>Wingdings</vt:lpstr>
      <vt:lpstr>Wingdings 2</vt:lpstr>
      <vt:lpstr>디자인 사용자 지정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ptone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봄길</dc:title>
  <dc:creator>yangjieun</dc:creator>
  <cp:lastModifiedBy>Windows 사용자</cp:lastModifiedBy>
  <cp:revision>743</cp:revision>
  <dcterms:created xsi:type="dcterms:W3CDTF">2012-07-19T05:53:43Z</dcterms:created>
  <dcterms:modified xsi:type="dcterms:W3CDTF">2018-04-15T23:55:05Z</dcterms:modified>
</cp:coreProperties>
</file>